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53"/>
  </p:notesMasterIdLst>
  <p:handoutMasterIdLst>
    <p:handoutMasterId r:id="rId54"/>
  </p:handoutMasterIdLst>
  <p:sldIdLst>
    <p:sldId id="394" r:id="rId3"/>
    <p:sldId id="506" r:id="rId4"/>
    <p:sldId id="507" r:id="rId5"/>
    <p:sldId id="508" r:id="rId6"/>
    <p:sldId id="509" r:id="rId7"/>
    <p:sldId id="510" r:id="rId8"/>
    <p:sldId id="511" r:id="rId9"/>
    <p:sldId id="512" r:id="rId10"/>
    <p:sldId id="513" r:id="rId11"/>
    <p:sldId id="514" r:id="rId12"/>
    <p:sldId id="515" r:id="rId13"/>
    <p:sldId id="516" r:id="rId14"/>
    <p:sldId id="517" r:id="rId15"/>
    <p:sldId id="518" r:id="rId16"/>
    <p:sldId id="519" r:id="rId17"/>
    <p:sldId id="520" r:id="rId18"/>
    <p:sldId id="521" r:id="rId19"/>
    <p:sldId id="522" r:id="rId20"/>
    <p:sldId id="523" r:id="rId21"/>
    <p:sldId id="524" r:id="rId22"/>
    <p:sldId id="525" r:id="rId23"/>
    <p:sldId id="526" r:id="rId24"/>
    <p:sldId id="527" r:id="rId25"/>
    <p:sldId id="528" r:id="rId26"/>
    <p:sldId id="529" r:id="rId27"/>
    <p:sldId id="530" r:id="rId28"/>
    <p:sldId id="531" r:id="rId29"/>
    <p:sldId id="532" r:id="rId30"/>
    <p:sldId id="533" r:id="rId31"/>
    <p:sldId id="534" r:id="rId32"/>
    <p:sldId id="535" r:id="rId33"/>
    <p:sldId id="536" r:id="rId34"/>
    <p:sldId id="538" r:id="rId35"/>
    <p:sldId id="539" r:id="rId36"/>
    <p:sldId id="540" r:id="rId37"/>
    <p:sldId id="541" r:id="rId38"/>
    <p:sldId id="542" r:id="rId39"/>
    <p:sldId id="543" r:id="rId40"/>
    <p:sldId id="544" r:id="rId41"/>
    <p:sldId id="545" r:id="rId42"/>
    <p:sldId id="546" r:id="rId43"/>
    <p:sldId id="547" r:id="rId44"/>
    <p:sldId id="548" r:id="rId45"/>
    <p:sldId id="549" r:id="rId46"/>
    <p:sldId id="552" r:id="rId47"/>
    <p:sldId id="553" r:id="rId48"/>
    <p:sldId id="554" r:id="rId49"/>
    <p:sldId id="558" r:id="rId50"/>
    <p:sldId id="559" r:id="rId51"/>
    <p:sldId id="557" r:id="rId52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B816D"/>
    <a:srgbClr val="FB81B6"/>
    <a:srgbClr val="663606"/>
    <a:srgbClr val="F9F0AB"/>
    <a:srgbClr val="F9E6AB"/>
    <a:srgbClr val="F9FAAB"/>
    <a:srgbClr val="767691"/>
    <a:srgbClr val="7676AA"/>
    <a:srgbClr val="603A14"/>
    <a:srgbClr val="E85C0E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724" autoAdjust="0"/>
    <p:restoredTop sz="87663" autoAdjust="0"/>
  </p:normalViewPr>
  <p:slideViewPr>
    <p:cSldViewPr>
      <p:cViewPr varScale="1">
        <p:scale>
          <a:sx n="92" d="100"/>
          <a:sy n="92" d="100"/>
        </p:scale>
        <p:origin x="366" y="90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48" y="1685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notesMaster" Target="notesMasters/notesMaster1.xml"/><Relationship Id="rId58" Type="http://schemas.openxmlformats.org/officeDocument/2006/relationships/tableStyles" Target="tableStyles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theme" Target="theme/theme1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1/6/2016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1/6/2016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97864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37210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3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8141921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27335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smtClean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smtClean="0">
              <a:solidFill>
                <a:prstClr val="black"/>
              </a:solidFill>
            </a:endParaRPr>
          </a:p>
          <a:p>
            <a:r>
              <a:rPr lang="en-US" sz="1000" smtClean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 smtClean="0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 smtClean="0">
                <a:solidFill>
                  <a:prstClr val="black"/>
                </a:solidFill>
              </a:rPr>
              <a:t> </a:t>
            </a:r>
            <a:r>
              <a:rPr lang="en-US" sz="1000" smtClean="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48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90834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>
                <a:solidFill>
                  <a:prstClr val="black"/>
                </a:solidFill>
              </a:rPr>
              <a:t>© Software University Foundation – </a:t>
            </a:r>
            <a:r>
              <a:rPr lang="en-US" u="sng" dirty="0" smtClean="0">
                <a:solidFill>
                  <a:prstClr val="black"/>
                </a:solidFill>
                <a:hlinkClick r:id="rId3"/>
              </a:rPr>
              <a:t>http://softuni.org</a:t>
            </a:r>
            <a:endParaRPr lang="en-US" dirty="0" smtClean="0">
              <a:solidFill>
                <a:prstClr val="black"/>
              </a:solidFill>
            </a:endParaRPr>
          </a:p>
          <a:p>
            <a:r>
              <a:rPr lang="en-US" dirty="0" smtClean="0">
                <a:solidFill>
                  <a:prstClr val="black"/>
                </a:solidFill>
              </a:rPr>
              <a:t>This work is licensed under the </a:t>
            </a:r>
            <a:r>
              <a:rPr lang="en-US" u="sng" noProof="1" smtClean="0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noProof="1" smtClean="0">
                <a:solidFill>
                  <a:prstClr val="black"/>
                </a:solidFill>
              </a:rPr>
              <a:t> </a:t>
            </a:r>
            <a:r>
              <a:rPr lang="en-US" dirty="0" smtClean="0">
                <a:solidFill>
                  <a:prstClr val="black"/>
                </a:solidFill>
              </a:rPr>
              <a:t>license.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49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21995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>
                <a:solidFill>
                  <a:prstClr val="black"/>
                </a:solidFill>
              </a:rPr>
              <a:t>© Software University Foundation – </a:t>
            </a:r>
            <a:r>
              <a:rPr lang="en-US" u="sng" dirty="0" smtClean="0">
                <a:solidFill>
                  <a:prstClr val="black"/>
                </a:solidFill>
                <a:hlinkClick r:id="rId3"/>
              </a:rPr>
              <a:t>http://softuni.org</a:t>
            </a:r>
            <a:endParaRPr lang="en-US" dirty="0" smtClean="0">
              <a:solidFill>
                <a:prstClr val="black"/>
              </a:solidFill>
            </a:endParaRPr>
          </a:p>
          <a:p>
            <a:r>
              <a:rPr lang="en-US" dirty="0" smtClean="0">
                <a:solidFill>
                  <a:prstClr val="black"/>
                </a:solidFill>
              </a:rPr>
              <a:t>This work is licensed under the </a:t>
            </a:r>
            <a:r>
              <a:rPr lang="en-US" u="sng" noProof="1" smtClean="0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noProof="1" smtClean="0">
                <a:solidFill>
                  <a:prstClr val="black"/>
                </a:solidFill>
              </a:rPr>
              <a:t> </a:t>
            </a:r>
            <a:r>
              <a:rPr lang="en-US" dirty="0" smtClean="0">
                <a:solidFill>
                  <a:prstClr val="black"/>
                </a:solidFill>
              </a:rPr>
              <a:t>license.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50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32071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90D911-83BB-42CC-8AFC-D48971E1F1AD}" type="datetime1">
              <a:rPr lang="en-US" smtClean="0"/>
              <a:t>1/6/2016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603A14"/>
                </a:solidFill>
              </a:rPr>
              <a:t>?</a:t>
            </a:r>
            <a:endParaRPr lang="en-US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 smtClean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36911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0F45A8-6B72-4351-9373-B56B42FEC9F1}" type="datetime1">
              <a:rPr lang="en-US" smtClean="0"/>
              <a:t>1/6/2016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68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hyperlink" Target="http://softuni.b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jpeg"/><Relationship Id="rId5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assey.ac.nz/~kahawick/159331/Goto-Harmful-Dijkstra.pdf" TargetMode="External"/><Relationship Id="rId2" Type="http://schemas.openxmlformats.org/officeDocument/2006/relationships/hyperlink" Target="http://www.cs.utexas.edu/users/EWD/transcriptions/EWD02xx/EWD215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hyperlink" Target="http://www.indeavr.com/" TargetMode="External"/><Relationship Id="rId18" Type="http://schemas.openxmlformats.org/officeDocument/2006/relationships/image" Target="../media/image37.png"/><Relationship Id="rId3" Type="http://schemas.openxmlformats.org/officeDocument/2006/relationships/hyperlink" Target="http://www.luxoft.com/" TargetMode="External"/><Relationship Id="rId21" Type="http://schemas.openxmlformats.org/officeDocument/2006/relationships/hyperlink" Target="http://www.superhosting.bg/" TargetMode="External"/><Relationship Id="rId7" Type="http://schemas.openxmlformats.org/officeDocument/2006/relationships/hyperlink" Target="http://komfo.com/" TargetMode="External"/><Relationship Id="rId12" Type="http://schemas.openxmlformats.org/officeDocument/2006/relationships/image" Target="../media/image35.png"/><Relationship Id="rId17" Type="http://schemas.openxmlformats.org/officeDocument/2006/relationships/hyperlink" Target="http://www.infragistics.com/" TargetMode="External"/><Relationship Id="rId2" Type="http://schemas.openxmlformats.org/officeDocument/2006/relationships/notesSlide" Target="../notesSlides/notesSlide6.xml"/><Relationship Id="rId16" Type="http://schemas.openxmlformats.org/officeDocument/2006/relationships/hyperlink" Target="https://softuni.bg/courses/oop/" TargetMode="External"/><Relationship Id="rId20" Type="http://schemas.openxmlformats.org/officeDocument/2006/relationships/image" Target="../media/image3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2.png"/><Relationship Id="rId11" Type="http://schemas.openxmlformats.org/officeDocument/2006/relationships/hyperlink" Target="http://www.softwaregroup-bg.com/" TargetMode="External"/><Relationship Id="rId5" Type="http://schemas.openxmlformats.org/officeDocument/2006/relationships/hyperlink" Target="http://xs-software.com/" TargetMode="External"/><Relationship Id="rId15" Type="http://schemas.openxmlformats.org/officeDocument/2006/relationships/hyperlink" Target="https://softuni.bg/" TargetMode="External"/><Relationship Id="rId10" Type="http://schemas.openxmlformats.org/officeDocument/2006/relationships/image" Target="../media/image34.png"/><Relationship Id="rId19" Type="http://schemas.openxmlformats.org/officeDocument/2006/relationships/hyperlink" Target="http://netpeak.bg/" TargetMode="External"/><Relationship Id="rId4" Type="http://schemas.openxmlformats.org/officeDocument/2006/relationships/image" Target="../media/image31.png"/><Relationship Id="rId9" Type="http://schemas.openxmlformats.org/officeDocument/2006/relationships/hyperlink" Target="http://smartit.bg/" TargetMode="External"/><Relationship Id="rId14" Type="http://schemas.openxmlformats.org/officeDocument/2006/relationships/image" Target="../media/image36.png"/><Relationship Id="rId22" Type="http://schemas.openxmlformats.org/officeDocument/2006/relationships/image" Target="../media/image39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hyperlink" Target="http://creativecommons.org/licenses/by-nc-sa/3.0/deed.en_US" TargetMode="External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hyperlink" Target="https://telerikacademy.com/Courses/Courses/Details/225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reativecommons.org/licenses/by-sa/4.0/" TargetMode="External"/><Relationship Id="rId5" Type="http://schemas.openxmlformats.org/officeDocument/2006/relationships/hyperlink" Target="http://www.introprogramming.info/english-intro-csharp-book/" TargetMode="External"/><Relationship Id="rId4" Type="http://schemas.openxmlformats.org/officeDocument/2006/relationships/image" Target="../media/image4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wm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4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4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42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Relationship Id="rId14" Type="http://schemas.openxmlformats.org/officeDocument/2006/relationships/image" Target="../media/image4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579813" y="685800"/>
            <a:ext cx="7772400" cy="1600200"/>
          </a:xfrm>
        </p:spPr>
        <p:txBody>
          <a:bodyPr>
            <a:normAutofit/>
          </a:bodyPr>
          <a:lstStyle/>
          <a:p>
            <a:r>
              <a:rPr lang="en-US" sz="4800" dirty="0"/>
              <a:t>Control Flow, Conditional Statements and Loops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122612" y="2364119"/>
            <a:ext cx="8234897" cy="879823"/>
          </a:xfrm>
        </p:spPr>
        <p:txBody>
          <a:bodyPr>
            <a:noAutofit/>
          </a:bodyPr>
          <a:lstStyle/>
          <a:p>
            <a:r>
              <a:rPr lang="en-US" sz="3600" dirty="0" smtClean="0"/>
              <a:t>Organizing the </a:t>
            </a:r>
            <a:r>
              <a:rPr lang="en-US" sz="3600" dirty="0"/>
              <a:t>Control </a:t>
            </a:r>
            <a:r>
              <a:rPr lang="en-US" sz="3600" dirty="0" smtClean="0"/>
              <a:t>Flow Correctly</a:t>
            </a:r>
            <a:endParaRPr lang="en-US" sz="3600" dirty="0"/>
          </a:p>
        </p:txBody>
      </p:sp>
      <p:pic>
        <p:nvPicPr>
          <p:cNvPr id="102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29726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887144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2050" name="Picture 2" descr="http://impresswithwordpress.com/wp-content/uploads/2014/04/categoriestagswordpress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9812" y="3969266"/>
            <a:ext cx="3883475" cy="2240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343400"/>
            <a:ext cx="3187613" cy="525135"/>
          </a:xfrm>
        </p:spPr>
        <p:txBody>
          <a:bodyPr/>
          <a:lstStyle/>
          <a:p>
            <a:r>
              <a:rPr lang="en-US" dirty="0" smtClean="0"/>
              <a:t>SoftUni Team</a:t>
            </a:r>
            <a:endParaRPr lang="en-US" dirty="0"/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4813299"/>
            <a:ext cx="3187614" cy="444343"/>
          </a:xfrm>
        </p:spPr>
        <p:txBody>
          <a:bodyPr/>
          <a:lstStyle/>
          <a:p>
            <a:r>
              <a:rPr lang="en-US" dirty="0"/>
              <a:t>Technical </a:t>
            </a:r>
            <a:r>
              <a:rPr lang="en-US" dirty="0" smtClean="0"/>
              <a:t>Trainers</a:t>
            </a:r>
            <a:endParaRPr lang="en-US" dirty="0"/>
          </a:p>
        </p:txBody>
      </p:sp>
      <p:sp>
        <p:nvSpPr>
          <p:cNvPr id="20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257800"/>
            <a:ext cx="3187613" cy="363552"/>
          </a:xfrm>
        </p:spPr>
        <p:txBody>
          <a:bodyPr/>
          <a:lstStyle/>
          <a:p>
            <a:r>
              <a:rPr lang="en-US" dirty="0"/>
              <a:t>Software </a:t>
            </a:r>
            <a:r>
              <a:rPr lang="en-US" dirty="0" smtClean="0"/>
              <a:t>University</a:t>
            </a:r>
            <a:endParaRPr lang="en-US" dirty="0"/>
          </a:p>
        </p:txBody>
      </p:sp>
      <p:sp>
        <p:nvSpPr>
          <p:cNvPr id="21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598962"/>
            <a:ext cx="3187613" cy="331235"/>
          </a:xfrm>
        </p:spPr>
        <p:txBody>
          <a:bodyPr/>
          <a:lstStyle/>
          <a:p>
            <a:r>
              <a:rPr lang="en-US" dirty="0">
                <a:hlinkClick r:id="rId7"/>
              </a:rPr>
              <a:t>http://</a:t>
            </a:r>
            <a:r>
              <a:rPr lang="en-US" dirty="0" smtClean="0">
                <a:hlinkClick r:id="rId7"/>
              </a:rPr>
              <a:t>softuni.bg</a:t>
            </a:r>
            <a:endParaRPr lang="en-US" dirty="0"/>
          </a:p>
        </p:txBody>
      </p:sp>
      <p:pic>
        <p:nvPicPr>
          <p:cNvPr id="12" name="Picture 11" descr="http://softuni.bg" title="SoftUni Code Wizard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666898" y="3894831"/>
            <a:ext cx="2133598" cy="2341486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 rot="576164">
            <a:off x="5016398" y="3732260"/>
            <a:ext cx="1869422" cy="7229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85000"/>
              </a:lnSpc>
            </a:pPr>
            <a:r>
              <a:rPr lang="en-US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High-Quality</a:t>
            </a:r>
            <a:br>
              <a:rPr lang="en-US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</a:br>
            <a:r>
              <a:rPr lang="en-US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Code</a:t>
            </a:r>
            <a:endParaRPr lang="en-US" b="1" spc="50" dirty="0">
              <a:ln w="9525" cmpd="sng">
                <a:solidFill>
                  <a:srgbClr val="FFA72A"/>
                </a:solidFill>
                <a:prstDash val="solid"/>
              </a:ln>
              <a:solidFill>
                <a:srgbClr val="FFF0D9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Always use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{</a:t>
            </a:r>
            <a:r>
              <a:rPr lang="en-US" dirty="0" smtClean="0"/>
              <a:t> and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}</a:t>
            </a:r>
            <a:r>
              <a:rPr lang="en-US" dirty="0" smtClean="0"/>
              <a:t> for the conditional statements body, even when it is a single line:</a:t>
            </a:r>
          </a:p>
          <a:p>
            <a:pPr>
              <a:lnSpc>
                <a:spcPct val="100000"/>
              </a:lnSpc>
            </a:pPr>
            <a:endParaRPr lang="en-US" dirty="0" smtClean="0"/>
          </a:p>
          <a:p>
            <a:pPr>
              <a:lnSpc>
                <a:spcPct val="100000"/>
              </a:lnSpc>
            </a:pPr>
            <a:endParaRPr lang="en-US" dirty="0" smtClean="0"/>
          </a:p>
          <a:p>
            <a:pPr>
              <a:lnSpc>
                <a:spcPct val="100000"/>
              </a:lnSpc>
              <a:spcBef>
                <a:spcPts val="3000"/>
              </a:spcBef>
            </a:pPr>
            <a:r>
              <a:rPr lang="en-US" dirty="0" smtClean="0"/>
              <a:t>Omitting </a:t>
            </a:r>
            <a:r>
              <a:rPr lang="en-US" dirty="0" smtClean="0"/>
              <a:t>the brackets could be </a:t>
            </a:r>
            <a:r>
              <a:rPr lang="en-US" dirty="0" smtClean="0"/>
              <a:t>harmful</a:t>
            </a:r>
            <a:endParaRPr lang="en-US" dirty="0" smtClean="0"/>
          </a:p>
          <a:p>
            <a:pPr lvl="1">
              <a:lnSpc>
                <a:spcPct val="100000"/>
              </a:lnSpc>
            </a:pPr>
            <a:endParaRPr lang="en-US" dirty="0" smtClean="0"/>
          </a:p>
          <a:p>
            <a:pPr lvl="1">
              <a:lnSpc>
                <a:spcPct val="100000"/>
              </a:lnSpc>
            </a:pPr>
            <a:endParaRPr lang="en-US" dirty="0" smtClean="0"/>
          </a:p>
          <a:p>
            <a:pPr lvl="1">
              <a:lnSpc>
                <a:spcPct val="100000"/>
              </a:lnSpc>
              <a:spcBef>
                <a:spcPts val="3000"/>
              </a:spcBef>
            </a:pPr>
            <a:r>
              <a:rPr lang="en-US" dirty="0" smtClean="0"/>
              <a:t>This is misleading code + misleading formatting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Conditional Statements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75905" y="2291517"/>
            <a:ext cx="10462075" cy="132343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(condition)</a:t>
            </a:r>
          </a:p>
          <a:p>
            <a:r>
              <a:rPr lang="en-US" sz="20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en-US" sz="20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DoSometing();</a:t>
            </a:r>
          </a:p>
          <a:p>
            <a:r>
              <a:rPr lang="en-US" sz="20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875905" y="4425816"/>
            <a:ext cx="10462075" cy="132343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(condition)</a:t>
            </a:r>
          </a:p>
          <a:p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DoSomething();</a:t>
            </a:r>
          </a:p>
          <a:p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DoAnotherThing();</a:t>
            </a:r>
          </a:p>
          <a:p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DoDifferentThing();</a:t>
            </a:r>
          </a:p>
        </p:txBody>
      </p:sp>
      <p:pic>
        <p:nvPicPr>
          <p:cNvPr id="9" name="Picture 2" descr="haken, installed, ok, package, richtig, right, tick, updated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430016" y="2387701"/>
            <a:ext cx="812699" cy="812699"/>
          </a:xfrm>
          <a:prstGeom prst="rect">
            <a:avLst/>
          </a:prstGeom>
          <a:noFill/>
          <a:effectLst>
            <a:outerShdw blurRad="101600" sx="102000" sy="102000" algn="ctr" rotWithShape="0">
              <a:schemeClr val="tx2">
                <a:lumMod val="60000"/>
                <a:lumOff val="40000"/>
                <a:alpha val="7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approve, block, cancel, delete, reject icon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456520" y="4541451"/>
            <a:ext cx="792549" cy="792549"/>
          </a:xfrm>
          <a:prstGeom prst="rect">
            <a:avLst/>
          </a:prstGeom>
          <a:noFill/>
          <a:effectLst>
            <a:outerShdw blurRad="101600" sx="102000" sy="102000" algn="ctr" rotWithShape="0">
              <a:srgbClr val="FF3300">
                <a:alpha val="69804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2526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Always put the normal (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expected</a:t>
            </a:r>
            <a:r>
              <a:rPr lang="en-US" sz="3200" dirty="0" smtClean="0"/>
              <a:t>) condition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first</a:t>
            </a:r>
            <a:r>
              <a:rPr lang="en-US" sz="3200" dirty="0" smtClean="0"/>
              <a:t> after the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if</a:t>
            </a:r>
            <a:r>
              <a:rPr lang="en-US" sz="3200" dirty="0" smtClean="0"/>
              <a:t>-clause</a:t>
            </a:r>
          </a:p>
          <a:p>
            <a:pPr>
              <a:lnSpc>
                <a:spcPct val="100000"/>
              </a:lnSpc>
            </a:pPr>
            <a:endParaRPr lang="en-US" sz="3200" dirty="0" smtClean="0"/>
          </a:p>
          <a:p>
            <a:pPr>
              <a:lnSpc>
                <a:spcPct val="100000"/>
              </a:lnSpc>
            </a:pPr>
            <a:endParaRPr lang="en-US" sz="3200" dirty="0" smtClean="0"/>
          </a:p>
          <a:p>
            <a:pPr>
              <a:lnSpc>
                <a:spcPct val="100000"/>
              </a:lnSpc>
            </a:pPr>
            <a:endParaRPr lang="en-US" sz="3200" dirty="0" smtClean="0"/>
          </a:p>
          <a:p>
            <a:pPr marL="0" indent="0">
              <a:lnSpc>
                <a:spcPct val="100000"/>
              </a:lnSpc>
              <a:buNone/>
            </a:pPr>
            <a:endParaRPr lang="en-US" sz="3200" dirty="0"/>
          </a:p>
          <a:p>
            <a:pPr marL="0" indent="0">
              <a:lnSpc>
                <a:spcPct val="100000"/>
              </a:lnSpc>
              <a:buNone/>
            </a:pPr>
            <a:endParaRPr lang="en-US" sz="3200" dirty="0" smtClean="0"/>
          </a:p>
          <a:p>
            <a:pPr>
              <a:lnSpc>
                <a:spcPct val="100000"/>
              </a:lnSpc>
            </a:pPr>
            <a:r>
              <a:rPr lang="en-US" sz="3200" dirty="0" smtClean="0"/>
              <a:t>Start from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most common</a:t>
            </a:r>
            <a:r>
              <a:rPr lang="en-US" sz="3200" dirty="0" smtClean="0"/>
              <a:t>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cases</a:t>
            </a:r>
            <a:r>
              <a:rPr lang="en-US" sz="3200" dirty="0" smtClean="0"/>
              <a:t>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first</a:t>
            </a:r>
            <a:r>
              <a:rPr lang="en-US" sz="3200" dirty="0" smtClean="0"/>
              <a:t>,  then go to the unusual ones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Using Conditional Statements (2)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251891" y="1981200"/>
            <a:ext cx="5314521" cy="258532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response = GetHttpWebResponse();</a:t>
            </a:r>
          </a:p>
          <a:p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(response.Code == Code.OK)</a:t>
            </a:r>
          </a:p>
          <a:p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// ...</a:t>
            </a:r>
          </a:p>
          <a:p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else if (response.Code == Code.NotFound)</a:t>
            </a:r>
            <a:endParaRPr lang="en-US" sz="18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// ...</a:t>
            </a:r>
          </a:p>
          <a:p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60412" y="1981200"/>
            <a:ext cx="4968037" cy="258532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8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response = GetHttpWebResponse();</a:t>
            </a:r>
          </a:p>
          <a:p>
            <a:r>
              <a:rPr lang="en-US" sz="18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(response.Code == Code.NotFound)</a:t>
            </a:r>
          </a:p>
          <a:p>
            <a:r>
              <a:rPr lang="en-US" sz="18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en-US" sz="18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// ...</a:t>
            </a:r>
          </a:p>
          <a:p>
            <a:r>
              <a:rPr lang="en-US" sz="18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r>
              <a:rPr lang="en-US" sz="18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else if (response.Code == Code.OK)</a:t>
            </a:r>
            <a:endParaRPr lang="en-US" sz="1800" b="1" noProof="1" smtClean="0">
              <a:solidFill>
                <a:srgbClr val="FB816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en-US" sz="18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en-US" sz="18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// ...</a:t>
            </a:r>
          </a:p>
          <a:p>
            <a:r>
              <a:rPr lang="en-US" sz="18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7" name="Picture 6" descr="approve, block, cancel, delete, reject icon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77613" y="3810000"/>
            <a:ext cx="685800" cy="685800"/>
          </a:xfrm>
          <a:prstGeom prst="rect">
            <a:avLst/>
          </a:prstGeom>
          <a:noFill/>
          <a:effectLst>
            <a:outerShdw blurRad="101600" sx="102000" sy="102000" algn="ctr" rotWithShape="0">
              <a:srgbClr val="FF3300">
                <a:alpha val="69804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aken, installed, ok, package, richtig, right, tick, updated icon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739290" y="3859371"/>
            <a:ext cx="707152" cy="707152"/>
          </a:xfrm>
          <a:prstGeom prst="rect">
            <a:avLst/>
          </a:prstGeom>
          <a:noFill/>
          <a:effectLst>
            <a:outerShdw blurRad="101600" sx="102000" sy="102000" algn="ctr" rotWithShape="0">
              <a:schemeClr val="tx2">
                <a:lumMod val="60000"/>
                <a:lumOff val="40000"/>
                <a:alpha val="7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932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Avoid comparing to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true</a:t>
            </a:r>
            <a:r>
              <a:rPr lang="en-US" dirty="0" smtClean="0"/>
              <a:t> or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false</a:t>
            </a:r>
            <a:r>
              <a:rPr lang="en-US" noProof="1" smtClean="0"/>
              <a:t>:</a:t>
            </a:r>
          </a:p>
          <a:p>
            <a:pPr>
              <a:lnSpc>
                <a:spcPct val="100000"/>
              </a:lnSpc>
            </a:pPr>
            <a:endParaRPr lang="en-US" noProof="1" smtClean="0"/>
          </a:p>
          <a:p>
            <a:pPr>
              <a:lnSpc>
                <a:spcPct val="100000"/>
              </a:lnSpc>
            </a:pPr>
            <a:endParaRPr lang="en-US" noProof="1" smtClean="0"/>
          </a:p>
          <a:p>
            <a:pPr>
              <a:lnSpc>
                <a:spcPct val="100000"/>
              </a:lnSpc>
            </a:pPr>
            <a:r>
              <a:rPr lang="en-US" noProof="1" smtClean="0"/>
              <a:t>Always consider the else case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noProof="1" smtClean="0"/>
              <a:t>If needed, document why the else isn't </a:t>
            </a:r>
            <a:r>
              <a:rPr lang="en-US" dirty="0" smtClean="0"/>
              <a:t>necessary</a:t>
            </a:r>
            <a:endParaRPr lang="en-US" noProof="1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Using Conditional Statements (3)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399133" y="1847670"/>
            <a:ext cx="4672383" cy="12003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(HasErrors)</a:t>
            </a:r>
          </a:p>
          <a:p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...</a:t>
            </a:r>
          </a:p>
          <a:p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015735" y="1828800"/>
            <a:ext cx="4672383" cy="12003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8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(HasErrors == true)</a:t>
            </a:r>
          </a:p>
          <a:p>
            <a:r>
              <a:rPr lang="en-US" sz="18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en-US" sz="18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18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18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...</a:t>
            </a:r>
          </a:p>
          <a:p>
            <a:r>
              <a:rPr lang="en-US" sz="18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989012" y="4321076"/>
            <a:ext cx="10055781" cy="230832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(parserState != States.Finished)</a:t>
            </a:r>
          </a:p>
          <a:p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// </a:t>
            </a:r>
            <a:r>
              <a:rPr lang="bg-BG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  <a:endParaRPr lang="en-US" sz="18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else</a:t>
            </a:r>
          </a:p>
          <a:p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// Ignore all content once the parser has finished</a:t>
            </a:r>
          </a:p>
          <a:p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8" name="Picture 2" descr="haken, installed, ok, package, richtig, right, tick, updated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12695" y="4338735"/>
            <a:ext cx="812699" cy="812699"/>
          </a:xfrm>
          <a:prstGeom prst="rect">
            <a:avLst/>
          </a:prstGeom>
          <a:noFill/>
          <a:effectLst>
            <a:outerShdw blurRad="101600" sx="102000" sy="102000" algn="ctr" rotWithShape="0">
              <a:schemeClr val="tx2">
                <a:lumMod val="60000"/>
                <a:lumOff val="40000"/>
                <a:alpha val="7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approve, block, cancel, delete, reject icon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56117" y="1885071"/>
            <a:ext cx="685800" cy="685800"/>
          </a:xfrm>
          <a:prstGeom prst="rect">
            <a:avLst/>
          </a:prstGeom>
          <a:noFill/>
          <a:effectLst>
            <a:outerShdw blurRad="101600" sx="102000" sy="102000" algn="ctr" rotWithShape="0">
              <a:srgbClr val="FF3300">
                <a:alpha val="69804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haken, installed, ok, package, richtig, right, tick, updated icon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244965" y="1897275"/>
            <a:ext cx="707152" cy="707152"/>
          </a:xfrm>
          <a:prstGeom prst="rect">
            <a:avLst/>
          </a:prstGeom>
          <a:noFill/>
          <a:effectLst>
            <a:outerShdw blurRad="101600" sx="102000" sy="102000" algn="ctr" rotWithShape="0">
              <a:schemeClr val="tx2">
                <a:lumMod val="60000"/>
                <a:lumOff val="40000"/>
                <a:alpha val="7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6085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Avoid double negation</a:t>
            </a:r>
          </a:p>
          <a:p>
            <a:pPr>
              <a:lnSpc>
                <a:spcPct val="100000"/>
              </a:lnSpc>
            </a:pPr>
            <a:endParaRPr lang="en-US" dirty="0" smtClean="0"/>
          </a:p>
          <a:p>
            <a:pPr>
              <a:lnSpc>
                <a:spcPct val="100000"/>
              </a:lnSpc>
              <a:buNone/>
            </a:pPr>
            <a:endParaRPr lang="en-US" dirty="0" smtClean="0"/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dirty="0" smtClean="0"/>
              <a:t>Write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if</a:t>
            </a:r>
            <a:r>
              <a:rPr lang="en-US" dirty="0" smtClean="0"/>
              <a:t>-clause with a meaningful statement</a:t>
            </a:r>
          </a:p>
          <a:p>
            <a:pPr>
              <a:lnSpc>
                <a:spcPct val="100000"/>
              </a:lnSpc>
            </a:pPr>
            <a:endParaRPr lang="en-US" dirty="0" smtClean="0"/>
          </a:p>
          <a:p>
            <a:pPr>
              <a:lnSpc>
                <a:spcPct val="100000"/>
              </a:lnSpc>
            </a:pPr>
            <a:endParaRPr lang="en-US" dirty="0" smtClean="0"/>
          </a:p>
          <a:p>
            <a:pPr>
              <a:lnSpc>
                <a:spcPct val="100000"/>
              </a:lnSpc>
            </a:pPr>
            <a:endParaRPr lang="en-US" dirty="0" smtClean="0"/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dirty="0" smtClean="0"/>
              <a:t>Use meaningful boolean expressions, which read like a sentence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Using Conditional Statements (4)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399133" y="1823954"/>
            <a:ext cx="4977104" cy="132343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(HasErrors)</a:t>
            </a: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DoSometing();</a:t>
            </a: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812588" y="1823954"/>
            <a:ext cx="4977104" cy="132343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(!HasNoError)</a:t>
            </a:r>
          </a:p>
          <a:p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DoSomething();</a:t>
            </a:r>
          </a:p>
          <a:p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6399133" y="3961964"/>
            <a:ext cx="4977104" cy="193899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(HasErrors)</a:t>
            </a: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DoSometing();</a:t>
            </a: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bg-BG" sz="20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endParaRPr lang="bg-BG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endParaRPr lang="en-US" sz="20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812588" y="3961964"/>
            <a:ext cx="4977104" cy="193899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(!HasError)</a:t>
            </a:r>
          </a:p>
          <a:p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else</a:t>
            </a:r>
          </a:p>
          <a:p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DoSometing(); </a:t>
            </a:r>
            <a:b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10" name="Picture 9" descr="approve, block, cancel, delete, reject icon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51412" y="1975432"/>
            <a:ext cx="749860" cy="749860"/>
          </a:xfrm>
          <a:prstGeom prst="rect">
            <a:avLst/>
          </a:prstGeom>
          <a:noFill/>
          <a:effectLst>
            <a:outerShdw blurRad="101600" sx="102000" sy="102000" algn="ctr" rotWithShape="0">
              <a:srgbClr val="FF3300">
                <a:alpha val="69804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pprove, block, cancel, delete, reject icon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51412" y="4126940"/>
            <a:ext cx="749860" cy="749860"/>
          </a:xfrm>
          <a:prstGeom prst="rect">
            <a:avLst/>
          </a:prstGeom>
          <a:noFill/>
          <a:effectLst>
            <a:outerShdw blurRad="101600" sx="102000" sy="102000" algn="ctr" rotWithShape="0">
              <a:srgbClr val="FF3300">
                <a:alpha val="69804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haken, installed, ok, package, richtig, right, tick, updated icon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511308" y="1914436"/>
            <a:ext cx="752564" cy="752564"/>
          </a:xfrm>
          <a:prstGeom prst="rect">
            <a:avLst/>
          </a:prstGeom>
          <a:noFill/>
          <a:effectLst>
            <a:outerShdw blurRad="101600" sx="102000" sy="102000" algn="ctr" rotWithShape="0">
              <a:schemeClr val="tx2">
                <a:lumMod val="60000"/>
                <a:lumOff val="40000"/>
                <a:alpha val="7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haken, installed, ok, package, richtig, right, tick, updated icon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514012" y="4092032"/>
            <a:ext cx="749860" cy="749860"/>
          </a:xfrm>
          <a:prstGeom prst="rect">
            <a:avLst/>
          </a:prstGeom>
          <a:noFill/>
          <a:effectLst>
            <a:outerShdw blurRad="101600" sx="102000" sy="102000" algn="ctr" rotWithShape="0">
              <a:schemeClr val="tx2">
                <a:lumMod val="60000"/>
                <a:lumOff val="40000"/>
                <a:alpha val="7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818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Be aware of copy/paste problems in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effectLst/>
                <a:latin typeface="Consolas" pitchFamily="49" charset="0"/>
                <a:cs typeface="Consolas" pitchFamily="49" charset="0"/>
              </a:rPr>
              <a:t>if-else</a:t>
            </a:r>
            <a:r>
              <a:rPr lang="en-US" dirty="0" smtClean="0"/>
              <a:t> bodies</a:t>
            </a:r>
          </a:p>
          <a:p>
            <a:pPr>
              <a:lnSpc>
                <a:spcPct val="100000"/>
              </a:lnSpc>
            </a:pPr>
            <a:endParaRPr lang="en-US" dirty="0" smtClean="0"/>
          </a:p>
          <a:p>
            <a:pPr>
              <a:lnSpc>
                <a:spcPct val="100000"/>
              </a:lnSpc>
              <a:buNone/>
            </a:pPr>
            <a:endParaRPr lang="en-US" dirty="0" smtClean="0"/>
          </a:p>
          <a:p>
            <a:pPr>
              <a:lnSpc>
                <a:spcPct val="100000"/>
              </a:lnSpc>
            </a:pPr>
            <a:endParaRPr lang="en-US" dirty="0" smtClean="0"/>
          </a:p>
          <a:p>
            <a:pPr>
              <a:lnSpc>
                <a:spcPct val="100000"/>
              </a:lnSpc>
            </a:pPr>
            <a:endParaRPr lang="en-US" dirty="0" smtClean="0"/>
          </a:p>
          <a:p>
            <a:pPr>
              <a:lnSpc>
                <a:spcPct val="100000"/>
              </a:lnSpc>
            </a:pPr>
            <a:endParaRPr lang="en-US" dirty="0" smtClean="0"/>
          </a:p>
          <a:p>
            <a:pPr>
              <a:lnSpc>
                <a:spcPct val="100000"/>
              </a:lnSpc>
            </a:pP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Using Conditional Statements (5)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500706" y="2057400"/>
            <a:ext cx="4977104" cy="415498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Person p = null;</a:t>
            </a:r>
          </a:p>
          <a:p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(SomeCondition)</a:t>
            </a:r>
          </a:p>
          <a:p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 = GetSomePerson();</a:t>
            </a:r>
          </a:p>
          <a:p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else</a:t>
            </a:r>
          </a:p>
          <a:p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 = GetOtherPerson();</a:t>
            </a:r>
          </a:p>
          <a:p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endParaRPr lang="en-US" sz="22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p.SendMail();</a:t>
            </a:r>
          </a:p>
          <a:p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p.SendSms();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11015" y="2057400"/>
            <a:ext cx="5351738" cy="415498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2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(SomeCondition)</a:t>
            </a:r>
          </a:p>
          <a:p>
            <a:r>
              <a:rPr lang="en-US" sz="22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en-US" sz="22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var p = GetSomePerson();</a:t>
            </a:r>
          </a:p>
          <a:p>
            <a:r>
              <a:rPr lang="en-US" sz="22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p.SendMail();</a:t>
            </a:r>
          </a:p>
          <a:p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p.SendSms();</a:t>
            </a:r>
          </a:p>
          <a:p>
            <a:r>
              <a:rPr lang="en-US" sz="22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r>
              <a:rPr lang="en-US" sz="22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else</a:t>
            </a:r>
          </a:p>
          <a:p>
            <a:r>
              <a:rPr lang="en-US" sz="22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en-US" sz="22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var p = GetOtherPerson();</a:t>
            </a:r>
          </a:p>
          <a:p>
            <a:r>
              <a:rPr lang="en-US" sz="22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p.SendMail();</a:t>
            </a:r>
          </a:p>
          <a:p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p.SendSms();</a:t>
            </a:r>
          </a:p>
          <a:p>
            <a:r>
              <a:rPr lang="en-US" sz="22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7" name="Picture 6" descr="approve, block, cancel, delete, reject icon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43054" y="2209800"/>
            <a:ext cx="800010" cy="762000"/>
          </a:xfrm>
          <a:prstGeom prst="rect">
            <a:avLst/>
          </a:prstGeom>
          <a:noFill/>
          <a:effectLst>
            <a:outerShdw blurRad="101600" sx="102000" sy="102000" algn="ctr" rotWithShape="0">
              <a:srgbClr val="FF3300">
                <a:alpha val="69804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aken, installed, ok, package, richtig, right, tick, updated icon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536509" y="2196548"/>
            <a:ext cx="800009" cy="685800"/>
          </a:xfrm>
          <a:prstGeom prst="rect">
            <a:avLst/>
          </a:prstGeom>
          <a:noFill/>
          <a:effectLst>
            <a:outerShdw blurRad="101600" sx="102000" sy="102000" algn="ctr" rotWithShape="0">
              <a:schemeClr val="tx2">
                <a:lumMod val="60000"/>
                <a:lumOff val="40000"/>
                <a:alpha val="7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2677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Do not use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complex</a:t>
            </a:r>
            <a:r>
              <a:rPr lang="en-US" dirty="0" smtClean="0"/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if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-conditions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You can always simplify them by introducing boolean variables or boolean methods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Incorrect example:</a:t>
            </a:r>
          </a:p>
          <a:p>
            <a:pPr lvl="1">
              <a:lnSpc>
                <a:spcPct val="100000"/>
              </a:lnSpc>
            </a:pPr>
            <a:endParaRPr lang="en-US" dirty="0" smtClean="0"/>
          </a:p>
          <a:p>
            <a:pPr lvl="1"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  <a:spcBef>
                <a:spcPts val="0"/>
              </a:spcBef>
            </a:pPr>
            <a:endParaRPr lang="en-US" dirty="0" smtClean="0"/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Complex boolean expressions can be harmful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How will you find the problem if you get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IndexOutOfRangeException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Simple Conditions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89012" y="3477161"/>
            <a:ext cx="10439400" cy="132343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(x &gt; 0 &amp;&amp; y &gt; 0 &amp;&amp; x &lt; Width-1 &amp;&amp; y &lt; Height-1 &amp;&amp;</a:t>
            </a:r>
          </a:p>
          <a:p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matrix[x, y] == 0 &amp;&amp; matrix[x-1, y] == 0 &amp;&amp;</a:t>
            </a:r>
          </a:p>
          <a:p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matrix[x+1, y] == 0 &amp;&amp; matrix[x, y-1] == 0 &amp;&amp;</a:t>
            </a:r>
          </a:p>
          <a:p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matrix[x, y+1] == 0 &amp;&amp; !visited[x, y]) …</a:t>
            </a:r>
          </a:p>
        </p:txBody>
      </p:sp>
      <p:pic>
        <p:nvPicPr>
          <p:cNvPr id="7" name="Picture 6" descr="approve, block, cancel, delete, reject icon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361612" y="3757880"/>
            <a:ext cx="800010" cy="762000"/>
          </a:xfrm>
          <a:prstGeom prst="rect">
            <a:avLst/>
          </a:prstGeom>
          <a:noFill/>
          <a:effectLst>
            <a:outerShdw blurRad="101600" sx="102000" sy="102000" algn="ctr" rotWithShape="0">
              <a:srgbClr val="FF3300">
                <a:alpha val="69804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6669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000" dirty="0" smtClean="0"/>
              <a:t>The last example can be easily refactored into 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self-documenting</a:t>
            </a:r>
            <a:r>
              <a:rPr lang="en-US" sz="3000" dirty="0" smtClean="0"/>
              <a:t> code:</a:t>
            </a:r>
          </a:p>
          <a:p>
            <a:pPr>
              <a:lnSpc>
                <a:spcPct val="100000"/>
              </a:lnSpc>
            </a:pPr>
            <a:endParaRPr lang="en-US" sz="3000" dirty="0" smtClean="0"/>
          </a:p>
          <a:p>
            <a:pPr>
              <a:lnSpc>
                <a:spcPct val="100000"/>
              </a:lnSpc>
            </a:pPr>
            <a:endParaRPr lang="en-US" sz="3000" dirty="0" smtClean="0"/>
          </a:p>
          <a:p>
            <a:pPr>
              <a:lnSpc>
                <a:spcPct val="100000"/>
              </a:lnSpc>
            </a:pPr>
            <a:endParaRPr lang="en-US" sz="3000" dirty="0"/>
          </a:p>
          <a:p>
            <a:pPr>
              <a:lnSpc>
                <a:spcPct val="100000"/>
              </a:lnSpc>
            </a:pPr>
            <a:endParaRPr lang="en-US" sz="3000" dirty="0" smtClean="0"/>
          </a:p>
          <a:p>
            <a:pPr>
              <a:lnSpc>
                <a:spcPct val="100000"/>
              </a:lnSpc>
            </a:pPr>
            <a:endParaRPr lang="en-US" sz="3000" dirty="0"/>
          </a:p>
          <a:p>
            <a:pPr lvl="0">
              <a:lnSpc>
                <a:spcPct val="100000"/>
              </a:lnSpc>
            </a:pPr>
            <a:r>
              <a:rPr lang="en-US" sz="3000" dirty="0"/>
              <a:t>Now the code is:</a:t>
            </a:r>
          </a:p>
          <a:p>
            <a:pPr lvl="1">
              <a:lnSpc>
                <a:spcPct val="100000"/>
              </a:lnSpc>
            </a:pP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Easy to read</a:t>
            </a:r>
            <a:r>
              <a:rPr lang="en-US" sz="3000" dirty="0"/>
              <a:t> – the logic of the condition is clear</a:t>
            </a:r>
          </a:p>
          <a:p>
            <a:pPr lvl="1">
              <a:lnSpc>
                <a:spcPct val="100000"/>
              </a:lnSpc>
            </a:pP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Easy to debug </a:t>
            </a:r>
            <a:r>
              <a:rPr lang="en-US" sz="3000" dirty="0"/>
              <a:t>– breakpoint can be put at the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Simplifying Boolean Conditions</a:t>
            </a:r>
            <a:endParaRPr lang="en-US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560122" y="1870745"/>
            <a:ext cx="11173090" cy="272382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bool inRange = x &gt; 0 &amp;&amp; y &gt; 0 &amp;&amp; x &lt; Width-1 &amp;&amp; y &lt; Height-1;</a:t>
            </a:r>
          </a:p>
          <a:p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(</a:t>
            </a: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inRange)</a:t>
            </a:r>
          </a:p>
          <a:p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endParaRPr lang="en-US" sz="19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bool emptyCellAndNeighbours =</a:t>
            </a:r>
          </a:p>
          <a:p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matrix[x, y] == 0 &amp;&amp; matrix[x-1, y] == 0 &amp;&amp;</a:t>
            </a:r>
          </a:p>
          <a:p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matrix[x+1, y] == 0 &amp;&amp; matrix[x, y-1] == 0 &amp;&amp;</a:t>
            </a:r>
          </a:p>
          <a:p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matrix[x, y+1] == 0;</a:t>
            </a:r>
          </a:p>
          <a:p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if (emptyCellAndNeighbours &amp;&amp; !visited[x, y]) …</a:t>
            </a:r>
          </a:p>
          <a:p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19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9" name="Picture 2" descr="haken, installed, ok, package, richtig, right, tick, updated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819048" y="1870745"/>
            <a:ext cx="812699" cy="812699"/>
          </a:xfrm>
          <a:prstGeom prst="rect">
            <a:avLst/>
          </a:prstGeom>
          <a:noFill/>
          <a:effectLst>
            <a:outerShdw blurRad="101600" sx="102000" sy="102000" algn="ctr" rotWithShape="0">
              <a:schemeClr val="tx2">
                <a:lumMod val="60000"/>
                <a:lumOff val="40000"/>
                <a:alpha val="7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3212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90413" y="990600"/>
            <a:ext cx="11804822" cy="5494155"/>
          </a:xfrm>
        </p:spPr>
        <p:txBody>
          <a:bodyPr/>
          <a:lstStyle/>
          <a:p>
            <a:r>
              <a:rPr lang="en-US" dirty="0" smtClean="0"/>
              <a:t>Use object-oriented approach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Simplifying Boolean Conditions (2)</a:t>
            </a:r>
            <a:endParaRPr lang="en-US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11015" y="1676400"/>
            <a:ext cx="10766795" cy="490612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bIns="180000">
            <a:spAutoFit/>
          </a:bodyPr>
          <a:lstStyle/>
          <a:p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class Maze</a:t>
            </a:r>
          </a:p>
          <a:p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public Cell CurrentCell { get; set; }</a:t>
            </a:r>
          </a:p>
          <a:p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IList&lt;Cell&gt; VisitedCells { get; }</a:t>
            </a:r>
          </a:p>
          <a:p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IList&lt;Cell&gt; NeighbourCells { get; }</a:t>
            </a:r>
          </a:p>
          <a:p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Size Size { get; }</a:t>
            </a:r>
          </a:p>
          <a:p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</a:p>
          <a:p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bool IsCurrentCellInRange()</a:t>
            </a:r>
          </a:p>
          <a:p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return this.Size.Contains(this.CurrentCell);</a:t>
            </a:r>
          </a:p>
          <a:p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</a:p>
          <a:p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bool IsCurrentCellVisited()</a:t>
            </a:r>
          </a:p>
          <a:p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return this.VisitedCells.Contains(this.CurrentCell);</a:t>
            </a:r>
          </a:p>
          <a:p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548431" y="6107875"/>
            <a:ext cx="2803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i="1" dirty="0" smtClean="0"/>
              <a:t>(continues on the next slide)</a:t>
            </a:r>
            <a:endParaRPr lang="en-US" sz="1800" i="1" dirty="0"/>
          </a:p>
        </p:txBody>
      </p:sp>
      <p:pic>
        <p:nvPicPr>
          <p:cNvPr id="9" name="Picture 2" descr="haken, installed, ok, package, richtig, right, tick, updated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578276" y="1794578"/>
            <a:ext cx="812699" cy="812699"/>
          </a:xfrm>
          <a:prstGeom prst="rect">
            <a:avLst/>
          </a:prstGeom>
          <a:noFill/>
          <a:effectLst>
            <a:outerShdw blurRad="101600" sx="102000" sy="102000" algn="ctr" rotWithShape="0">
              <a:schemeClr val="tx2">
                <a:lumMod val="60000"/>
                <a:lumOff val="40000"/>
                <a:alpha val="7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6152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en-US" dirty="0" smtClean="0"/>
              <a:t>Now the code:</a:t>
            </a:r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en-US" dirty="0" smtClean="0"/>
              <a:t>Models the real scenario</a:t>
            </a:r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en-US" dirty="0" smtClean="0"/>
              <a:t>Stays close to the problem domain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Simplifying Boolean Conditions (3)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12588" y="1080626"/>
            <a:ext cx="10462075" cy="384720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bool AreNeighbourCellsEmpty()</a:t>
            </a:r>
          </a:p>
          <a:p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…</a:t>
            </a:r>
          </a:p>
          <a:p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>
              <a:spcBef>
                <a:spcPts val="1200"/>
              </a:spcBef>
            </a:pP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bool ShouldVisitCurrentCell()</a:t>
            </a:r>
          </a:p>
          <a:p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return </a:t>
            </a:r>
          </a:p>
          <a:p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this.IsCurrentCellInRange() &amp;&amp;</a:t>
            </a:r>
          </a:p>
          <a:p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this.CurrentCell.IsEmpty() &amp;&amp;</a:t>
            </a:r>
          </a:p>
          <a:p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this.AreNeighbourCellsEmpty() &amp;&amp;</a:t>
            </a:r>
          </a:p>
          <a:p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!this.IsCurrentCellVisited()</a:t>
            </a:r>
          </a:p>
          <a:p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6" name="Picture 2" descr="haken, installed, ok, package, richtig, right, tick, updated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361612" y="1124525"/>
            <a:ext cx="812699" cy="812699"/>
          </a:xfrm>
          <a:prstGeom prst="rect">
            <a:avLst/>
          </a:prstGeom>
          <a:noFill/>
          <a:effectLst>
            <a:outerShdw blurRad="101600" sx="102000" sy="102000" algn="ctr" rotWithShape="0">
              <a:schemeClr val="tx2">
                <a:lumMod val="60000"/>
                <a:lumOff val="40000"/>
                <a:alpha val="7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6976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Sometimes a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decision table </a:t>
            </a:r>
            <a:r>
              <a:rPr lang="en-US" dirty="0" smtClean="0"/>
              <a:t>can be used for simplicity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Use Decision Tables</a:t>
            </a:r>
            <a:endParaRPr lang="en-US" dirty="0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711015" y="1981200"/>
            <a:ext cx="10766795" cy="44196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table = new Hashtable();</a:t>
            </a: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table.Add("A", new AWorker());</a:t>
            </a: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table.Add("B", new BWorker());</a:t>
            </a: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table.Add("C", new CWorker());</a:t>
            </a:r>
          </a:p>
          <a:p>
            <a:endParaRPr lang="en-US" sz="20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key = GetWorkerKey();</a:t>
            </a:r>
          </a:p>
          <a:p>
            <a:endParaRPr lang="en-US" sz="20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worker = table[key];</a:t>
            </a: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(worker != null)</a:t>
            </a: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...</a:t>
            </a: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worker.Work();</a:t>
            </a: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...</a:t>
            </a: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6" name="Picture 2" descr="haken, installed, ok, package, richtig, right, tick, updated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336112" y="2133600"/>
            <a:ext cx="914400" cy="914400"/>
          </a:xfrm>
          <a:prstGeom prst="rect">
            <a:avLst/>
          </a:prstGeom>
          <a:noFill/>
          <a:effectLst>
            <a:outerShdw blurRad="101600" sx="102000" sy="102000" algn="ctr" rotWithShape="0">
              <a:schemeClr val="tx2">
                <a:lumMod val="60000"/>
                <a:lumOff val="40000"/>
                <a:alpha val="7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5179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 of Contents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721" y="990600"/>
            <a:ext cx="11579384" cy="5715000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4000" dirty="0"/>
              <a:t>Organizing </a:t>
            </a:r>
            <a:r>
              <a:rPr lang="en-US" sz="4000" dirty="0" smtClean="0"/>
              <a:t>Straight-Line Code</a:t>
            </a:r>
          </a:p>
          <a:p>
            <a:pPr>
              <a:lnSpc>
                <a:spcPct val="110000"/>
              </a:lnSpc>
            </a:pPr>
            <a:r>
              <a:rPr lang="en-US" sz="4000" dirty="0"/>
              <a:t>Using </a:t>
            </a:r>
            <a:r>
              <a:rPr lang="en-US" sz="4000" dirty="0" smtClean="0"/>
              <a:t>Conditional Statements</a:t>
            </a:r>
          </a:p>
          <a:p>
            <a:pPr>
              <a:lnSpc>
                <a:spcPct val="110000"/>
              </a:lnSpc>
            </a:pPr>
            <a:r>
              <a:rPr lang="en-US" sz="4000" dirty="0"/>
              <a:t>Using </a:t>
            </a:r>
            <a:r>
              <a:rPr lang="en-US" sz="4000" dirty="0" smtClean="0"/>
              <a:t>Loops</a:t>
            </a:r>
          </a:p>
          <a:p>
            <a:pPr>
              <a:lnSpc>
                <a:spcPct val="110000"/>
              </a:lnSpc>
            </a:pPr>
            <a:r>
              <a:rPr lang="en-US" sz="4000" dirty="0"/>
              <a:t>Other Control Flow </a:t>
            </a:r>
            <a:r>
              <a:rPr lang="en-US" sz="4000" dirty="0" smtClean="0"/>
              <a:t>Structures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477810" y="6553200"/>
            <a:ext cx="609441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5612" y="1725573"/>
            <a:ext cx="3429001" cy="4421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273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Starting with a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positive expression </a:t>
            </a:r>
            <a:r>
              <a:rPr lang="en-US" dirty="0" smtClean="0"/>
              <a:t>improves readability</a:t>
            </a:r>
          </a:p>
          <a:p>
            <a:pPr>
              <a:lnSpc>
                <a:spcPct val="100000"/>
              </a:lnSpc>
            </a:pPr>
            <a:endParaRPr lang="en-US" dirty="0" smtClean="0"/>
          </a:p>
          <a:p>
            <a:pPr>
              <a:lnSpc>
                <a:spcPct val="100000"/>
              </a:lnSpc>
              <a:buNone/>
            </a:pPr>
            <a:endParaRPr lang="en-US" dirty="0" smtClean="0"/>
          </a:p>
          <a:p>
            <a:pPr>
              <a:lnSpc>
                <a:spcPct val="100000"/>
              </a:lnSpc>
            </a:pPr>
            <a:endParaRPr lang="en-US" dirty="0" smtClean="0"/>
          </a:p>
          <a:p>
            <a:pPr>
              <a:lnSpc>
                <a:spcPct val="100000"/>
              </a:lnSpc>
            </a:pPr>
            <a:endParaRPr lang="en-US" dirty="0" smtClean="0"/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dirty="0" smtClean="0"/>
              <a:t>Use De Morgan's laws for negative checks</a:t>
            </a:r>
          </a:p>
          <a:p>
            <a:pPr>
              <a:lnSpc>
                <a:spcPct val="100000"/>
              </a:lnSpc>
            </a:pP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Positive Boolean Expressions</a:t>
            </a:r>
            <a:endParaRPr lang="en-US" sz="3600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12588" y="1905000"/>
            <a:ext cx="5180251" cy="255454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(IsValid)</a:t>
            </a: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DoSometing();</a:t>
            </a: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else</a:t>
            </a: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DoSometingElse();</a:t>
            </a: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195986" y="1905000"/>
            <a:ext cx="5383398" cy="255454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(!IsValid)</a:t>
            </a:r>
          </a:p>
          <a:p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DoSometingElse();</a:t>
            </a:r>
          </a:p>
          <a:p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else</a:t>
            </a:r>
          </a:p>
          <a:p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DoSomething();</a:t>
            </a:r>
          </a:p>
          <a:p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3250353" y="6153090"/>
            <a:ext cx="5484971" cy="40011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(!(IsValid &amp;&amp; IsVisible))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3250353" y="5219580"/>
            <a:ext cx="5484971" cy="40011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(!IsValid || !IsVisible)</a:t>
            </a:r>
          </a:p>
        </p:txBody>
      </p:sp>
      <p:sp>
        <p:nvSpPr>
          <p:cNvPr id="12" name="Equal 11"/>
          <p:cNvSpPr/>
          <p:nvPr/>
        </p:nvSpPr>
        <p:spPr>
          <a:xfrm>
            <a:off x="5180251" y="5543490"/>
            <a:ext cx="1523603" cy="685800"/>
          </a:xfrm>
          <a:prstGeom prst="mathEqual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3" name="Picture 12" descr="approve, block, cancel, delete, reject icon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723466" y="2046436"/>
            <a:ext cx="772964" cy="772964"/>
          </a:xfrm>
          <a:prstGeom prst="rect">
            <a:avLst/>
          </a:prstGeom>
          <a:noFill/>
          <a:effectLst>
            <a:outerShdw blurRad="101600" sx="102000" sy="102000" algn="ctr" rotWithShape="0">
              <a:srgbClr val="FF3300">
                <a:alpha val="69804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haken, installed, ok, package, richtig, right, tick, updated icon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85955" y="2046436"/>
            <a:ext cx="772964" cy="772964"/>
          </a:xfrm>
          <a:prstGeom prst="rect">
            <a:avLst/>
          </a:prstGeom>
          <a:noFill/>
          <a:effectLst>
            <a:outerShdw blurRad="101600" sx="102000" sy="102000" algn="ctr" rotWithShape="0">
              <a:schemeClr val="tx2">
                <a:lumMod val="60000"/>
                <a:lumOff val="40000"/>
                <a:alpha val="7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2618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Avoid complex boolean conditions without parenthesis</a:t>
            </a:r>
          </a:p>
          <a:p>
            <a:pPr>
              <a:lnSpc>
                <a:spcPct val="100000"/>
              </a:lnSpc>
            </a:pPr>
            <a:endParaRPr lang="en-US" dirty="0" smtClean="0"/>
          </a:p>
          <a:p>
            <a:pPr>
              <a:lnSpc>
                <a:spcPct val="100000"/>
              </a:lnSpc>
            </a:pPr>
            <a:r>
              <a:rPr lang="en-US" dirty="0" smtClean="0"/>
              <a:t>Using parenthesis helps readability as well as ensure correctness</a:t>
            </a:r>
          </a:p>
          <a:p>
            <a:pPr>
              <a:lnSpc>
                <a:spcPct val="100000"/>
              </a:lnSpc>
            </a:pPr>
            <a:endParaRPr lang="en-US" dirty="0" smtClean="0"/>
          </a:p>
          <a:p>
            <a:pPr>
              <a:lnSpc>
                <a:spcPct val="100000"/>
              </a:lnSpc>
            </a:pPr>
            <a:r>
              <a:rPr lang="en-US" dirty="0" smtClean="0"/>
              <a:t>Too many parenthesis have to be avoided as well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Consider separate Boolean methods or variables in those cases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Use Parentheses for Simplification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812588" y="1962090"/>
            <a:ext cx="10387224" cy="43088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2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(a &lt; b &amp;&amp; b &lt; c || c == d)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812588" y="3274268"/>
            <a:ext cx="10387224" cy="43088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((a &lt; b &amp;&amp; b &lt; c) || c == d)</a:t>
            </a:r>
          </a:p>
        </p:txBody>
      </p:sp>
      <p:pic>
        <p:nvPicPr>
          <p:cNvPr id="8" name="Picture 7" descr="approve, block, cancel, delete, reject icon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407289" y="1825888"/>
            <a:ext cx="640122" cy="640122"/>
          </a:xfrm>
          <a:prstGeom prst="rect">
            <a:avLst/>
          </a:prstGeom>
          <a:noFill/>
          <a:effectLst>
            <a:outerShdw blurRad="101600" sx="102000" sy="102000" algn="ctr" rotWithShape="0">
              <a:srgbClr val="FF3300">
                <a:alpha val="69804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aken, installed, ok, package, richtig, right, tick, updated icon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407290" y="3157176"/>
            <a:ext cx="640122" cy="640122"/>
          </a:xfrm>
          <a:prstGeom prst="rect">
            <a:avLst/>
          </a:prstGeom>
          <a:noFill/>
          <a:effectLst>
            <a:outerShdw blurRad="101600" sx="102000" sy="102000" algn="ctr" rotWithShape="0">
              <a:schemeClr val="tx2">
                <a:lumMod val="60000"/>
                <a:lumOff val="40000"/>
                <a:alpha val="7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4151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88815" y="958845"/>
            <a:ext cx="11804822" cy="55943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Most languages evaluate from left to right</a:t>
            </a:r>
          </a:p>
          <a:p>
            <a:pPr lvl="1">
              <a:lnSpc>
                <a:spcPct val="100000"/>
              </a:lnSpc>
            </a:pPr>
            <a:r>
              <a:rPr lang="en-US" sz="2800" dirty="0" smtClean="0"/>
              <a:t>Stop evaluation as soon as some of the boolean operands is satisfied</a:t>
            </a:r>
          </a:p>
          <a:p>
            <a:pPr lvl="1">
              <a:lnSpc>
                <a:spcPct val="100000"/>
              </a:lnSpc>
            </a:pPr>
            <a:endParaRPr lang="en-US" sz="2800" dirty="0"/>
          </a:p>
          <a:p>
            <a:pPr marL="377887" lvl="1" indent="0">
              <a:lnSpc>
                <a:spcPct val="100000"/>
              </a:lnSpc>
              <a:buNone/>
            </a:pPr>
            <a:endParaRPr lang="en-US" sz="2800" dirty="0"/>
          </a:p>
          <a:p>
            <a:pPr lvl="1">
              <a:lnSpc>
                <a:spcPct val="100000"/>
              </a:lnSpc>
            </a:pPr>
            <a:r>
              <a:rPr lang="en-US" sz="2800" dirty="0" smtClean="0"/>
              <a:t>Some languages do not follow this "short-circuit" rule</a:t>
            </a:r>
            <a:endParaRPr lang="en-US" sz="3200" dirty="0" smtClean="0"/>
          </a:p>
          <a:p>
            <a:pPr>
              <a:lnSpc>
                <a:spcPct val="100000"/>
              </a:lnSpc>
            </a:pPr>
            <a:r>
              <a:rPr lang="en-US" sz="3200" dirty="0" smtClean="0"/>
              <a:t>Useful when checking for </a:t>
            </a: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null</a:t>
            </a:r>
          </a:p>
          <a:p>
            <a:pPr>
              <a:lnSpc>
                <a:spcPct val="100000"/>
              </a:lnSpc>
            </a:pPr>
            <a:endParaRPr lang="en-US" sz="3200" b="1" noProof="1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>
              <a:lnSpc>
                <a:spcPct val="100000"/>
              </a:lnSpc>
            </a:pPr>
            <a:r>
              <a:rPr lang="en-US" sz="3200" dirty="0" smtClean="0"/>
              <a:t>TODO: check if index is in range before value check</a:t>
            </a:r>
          </a:p>
          <a:p>
            <a:pPr>
              <a:lnSpc>
                <a:spcPct val="100000"/>
              </a:lnSpc>
            </a:pP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</a:rPr>
              <a:t>DO NOT</a:t>
            </a:r>
            <a:r>
              <a:rPr lang="en-US" sz="3200" dirty="0" smtClean="0"/>
              <a:t> evaluate methods inside if-condition / for-loop initialization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Boolean Expression Evaluation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812588" y="2241591"/>
            <a:ext cx="7313295" cy="40011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(FalseCondition </a:t>
            </a:r>
            <a:r>
              <a:rPr lang="en-US" sz="2000" b="1" strike="sngStrike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&amp;&amp; OtherCondition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812588" y="2832081"/>
            <a:ext cx="7313295" cy="40011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(TrueCondition </a:t>
            </a:r>
            <a:r>
              <a:rPr lang="en-US" sz="2000" b="1" strike="sngStrike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|| OtherCondition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227457" y="2796763"/>
            <a:ext cx="152360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= 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endParaRPr lang="en-US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227457" y="2209800"/>
            <a:ext cx="142203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= 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false</a:t>
            </a:r>
            <a:endParaRPr lang="en-US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812588" y="4629090"/>
            <a:ext cx="7313295" cy="40011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(list != null &amp;&amp; list.Count &gt; 0) …</a:t>
            </a:r>
          </a:p>
        </p:txBody>
      </p:sp>
    </p:spTree>
    <p:extLst>
      <p:ext uri="{BB962C8B-B14F-4D97-AF65-F5344CB8AC3E}">
        <p14:creationId xmlns:p14="http://schemas.microsoft.com/office/powerpoint/2010/main" val="936336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Write numeric boolean expressions as they are presented on a number line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Contained in an interval</a:t>
            </a:r>
          </a:p>
          <a:p>
            <a:pPr lvl="1">
              <a:lnSpc>
                <a:spcPct val="100000"/>
              </a:lnSpc>
            </a:pPr>
            <a:endParaRPr lang="en-US" dirty="0" smtClean="0"/>
          </a:p>
          <a:p>
            <a:pPr lvl="1">
              <a:lnSpc>
                <a:spcPct val="100000"/>
              </a:lnSpc>
            </a:pPr>
            <a:endParaRPr lang="en-US" dirty="0" smtClean="0"/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en-US" dirty="0"/>
              <a:t>Outside of an interval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Numeric Expressions as Operands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320456" y="3104346"/>
            <a:ext cx="4266089" cy="40011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(x &gt; a &amp;&amp; b &gt; x)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320455" y="3694836"/>
            <a:ext cx="4266090" cy="40011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(a &lt; x &amp;&amp; x &lt; b)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6297560" y="3637746"/>
            <a:ext cx="4367662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14" name="Arc 13"/>
          <p:cNvSpPr/>
          <p:nvPr/>
        </p:nvSpPr>
        <p:spPr>
          <a:xfrm>
            <a:off x="7110148" y="3180546"/>
            <a:ext cx="2336191" cy="838200"/>
          </a:xfrm>
          <a:prstGeom prst="arc">
            <a:avLst>
              <a:gd name="adj1" fmla="val 10706394"/>
              <a:gd name="adj2" fmla="val 136472"/>
            </a:avLst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6907001" y="3617892"/>
            <a:ext cx="50786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a</a:t>
            </a:r>
            <a:endParaRPr lang="en-US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9243192" y="3637746"/>
            <a:ext cx="50786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b</a:t>
            </a:r>
            <a:endParaRPr lang="en-US" b="1" dirty="0"/>
          </a:p>
        </p:txBody>
      </p:sp>
      <p:cxnSp>
        <p:nvCxnSpPr>
          <p:cNvPr id="21" name="Straight Connector 20"/>
          <p:cNvCxnSpPr/>
          <p:nvPr/>
        </p:nvCxnSpPr>
        <p:spPr>
          <a:xfrm rot="5400000">
            <a:off x="8011583" y="3599646"/>
            <a:ext cx="228600" cy="0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7922736" y="3617892"/>
            <a:ext cx="50786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x</a:t>
            </a:r>
            <a:endParaRPr lang="en-US" b="1" dirty="0"/>
          </a:p>
        </p:txBody>
      </p:sp>
      <p:sp>
        <p:nvSpPr>
          <p:cNvPr id="25" name="Rectangle 24"/>
          <p:cNvSpPr>
            <a:spLocks noChangeArrowheads="1"/>
          </p:cNvSpPr>
          <p:nvPr/>
        </p:nvSpPr>
        <p:spPr bwMode="auto">
          <a:xfrm>
            <a:off x="1320456" y="5131915"/>
            <a:ext cx="4266089" cy="40011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(a &gt; x || x &gt; b)</a:t>
            </a:r>
          </a:p>
        </p:txBody>
      </p:sp>
      <p:sp>
        <p:nvSpPr>
          <p:cNvPr id="26" name="Rectangle 25"/>
          <p:cNvSpPr>
            <a:spLocks noChangeArrowheads="1"/>
          </p:cNvSpPr>
          <p:nvPr/>
        </p:nvSpPr>
        <p:spPr bwMode="auto">
          <a:xfrm>
            <a:off x="1320456" y="5722405"/>
            <a:ext cx="4266089" cy="40011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(x &lt; a || b &lt; x)</a:t>
            </a:r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6297560" y="5638800"/>
            <a:ext cx="4367662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28" name="Arc 27"/>
          <p:cNvSpPr/>
          <p:nvPr/>
        </p:nvSpPr>
        <p:spPr>
          <a:xfrm>
            <a:off x="9446339" y="5181600"/>
            <a:ext cx="2031471" cy="838200"/>
          </a:xfrm>
          <a:prstGeom prst="arc">
            <a:avLst>
              <a:gd name="adj1" fmla="val 10646144"/>
              <a:gd name="adj2" fmla="val 16474144"/>
            </a:avLst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29" name="TextBox 28"/>
          <p:cNvSpPr txBox="1"/>
          <p:nvPr/>
        </p:nvSpPr>
        <p:spPr>
          <a:xfrm>
            <a:off x="6907001" y="5638800"/>
            <a:ext cx="50786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a</a:t>
            </a:r>
            <a:endParaRPr lang="en-US" b="1" dirty="0"/>
          </a:p>
        </p:txBody>
      </p:sp>
      <p:sp>
        <p:nvSpPr>
          <p:cNvPr id="30" name="TextBox 29"/>
          <p:cNvSpPr txBox="1"/>
          <p:nvPr/>
        </p:nvSpPr>
        <p:spPr>
          <a:xfrm>
            <a:off x="9243192" y="5638800"/>
            <a:ext cx="50786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b</a:t>
            </a:r>
            <a:endParaRPr lang="en-US" b="1" dirty="0"/>
          </a:p>
        </p:txBody>
      </p:sp>
      <p:sp>
        <p:nvSpPr>
          <p:cNvPr id="33" name="Arc 32"/>
          <p:cNvSpPr/>
          <p:nvPr/>
        </p:nvSpPr>
        <p:spPr>
          <a:xfrm>
            <a:off x="5078677" y="5181600"/>
            <a:ext cx="2031471" cy="838200"/>
          </a:xfrm>
          <a:prstGeom prst="arc">
            <a:avLst>
              <a:gd name="adj1" fmla="val 16146515"/>
              <a:gd name="adj2" fmla="val 92752"/>
            </a:avLst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4" name="Straight Connector 33"/>
          <p:cNvCxnSpPr/>
          <p:nvPr/>
        </p:nvCxnSpPr>
        <p:spPr>
          <a:xfrm rot="5400000">
            <a:off x="6284833" y="5600700"/>
            <a:ext cx="228600" cy="0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6195986" y="5638800"/>
            <a:ext cx="50786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x</a:t>
            </a:r>
            <a:endParaRPr lang="en-US" b="1" dirty="0"/>
          </a:p>
        </p:txBody>
      </p:sp>
      <p:cxnSp>
        <p:nvCxnSpPr>
          <p:cNvPr id="36" name="Straight Connector 35"/>
          <p:cNvCxnSpPr/>
          <p:nvPr/>
        </p:nvCxnSpPr>
        <p:spPr>
          <a:xfrm rot="5400000">
            <a:off x="10043054" y="5600700"/>
            <a:ext cx="228600" cy="0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9954207" y="5638800"/>
            <a:ext cx="50786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x</a:t>
            </a:r>
            <a:endParaRPr lang="en-US" b="1" dirty="0"/>
          </a:p>
        </p:txBody>
      </p:sp>
      <p:pic>
        <p:nvPicPr>
          <p:cNvPr id="31" name="Picture 30" descr="approve, block, cancel, delete, reject icon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51412" y="2971800"/>
            <a:ext cx="571210" cy="571210"/>
          </a:xfrm>
          <a:prstGeom prst="rect">
            <a:avLst/>
          </a:prstGeom>
          <a:noFill/>
          <a:effectLst>
            <a:outerShdw blurRad="101600" sx="102000" sy="102000" algn="ctr" rotWithShape="0">
              <a:srgbClr val="FF3300">
                <a:alpha val="69804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 descr="haken, installed, ok, package, richtig, right, tick, updated icon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53995" y="3593275"/>
            <a:ext cx="571210" cy="571210"/>
          </a:xfrm>
          <a:prstGeom prst="rect">
            <a:avLst/>
          </a:prstGeom>
          <a:noFill/>
          <a:effectLst>
            <a:outerShdw blurRad="101600" sx="102000" sy="102000" algn="ctr" rotWithShape="0">
              <a:schemeClr val="tx2">
                <a:lumMod val="60000"/>
                <a:lumOff val="40000"/>
                <a:alpha val="7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37" descr="approve, block, cancel, delete, reject icon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51412" y="4979515"/>
            <a:ext cx="571210" cy="571210"/>
          </a:xfrm>
          <a:prstGeom prst="rect">
            <a:avLst/>
          </a:prstGeom>
          <a:noFill/>
          <a:effectLst>
            <a:outerShdw blurRad="101600" sx="102000" sy="102000" algn="ctr" rotWithShape="0">
              <a:srgbClr val="FF3300">
                <a:alpha val="69804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2" descr="haken, installed, ok, package, richtig, right, tick, updated icon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51413" y="5600990"/>
            <a:ext cx="571210" cy="571210"/>
          </a:xfrm>
          <a:prstGeom prst="rect">
            <a:avLst/>
          </a:prstGeom>
          <a:noFill/>
          <a:effectLst>
            <a:outerShdw blurRad="101600" sx="102000" sy="102000" algn="ctr" rotWithShape="0">
              <a:schemeClr val="tx2">
                <a:lumMod val="60000"/>
                <a:lumOff val="40000"/>
                <a:alpha val="7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718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Deep nesting </a:t>
            </a:r>
            <a:r>
              <a:rPr lang="en-US" dirty="0" smtClean="0"/>
              <a:t>of conditional statements and loops makes</a:t>
            </a:r>
            <a:br>
              <a:rPr lang="en-US" dirty="0" smtClean="0"/>
            </a:br>
            <a:r>
              <a:rPr lang="en-US" dirty="0" smtClean="0"/>
              <a:t>the code unclear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More than 2-3 levels is too deep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Deeply nested code is complex and hard to read and understand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Usually you can extract portions of the code in separate methods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This simplifies the logic of the code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Using good method names makes the code self-documenting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Avoid Deep Nesting of Blocks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91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12588" y="1066800"/>
            <a:ext cx="10462075" cy="541423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en-US" sz="16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(maxElem != Int32.MaxValue)</a:t>
            </a:r>
          </a:p>
          <a:p>
            <a:pPr>
              <a:lnSpc>
                <a:spcPct val="80000"/>
              </a:lnSpc>
            </a:pPr>
            <a:r>
              <a:rPr lang="en-US" sz="16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lnSpc>
                <a:spcPct val="80000"/>
              </a:lnSpc>
            </a:pPr>
            <a:r>
              <a:rPr lang="en-US" sz="16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if (arr[i] &lt; arr[i + 1])</a:t>
            </a:r>
          </a:p>
          <a:p>
            <a:pPr>
              <a:lnSpc>
                <a:spcPct val="80000"/>
              </a:lnSpc>
            </a:pPr>
            <a:r>
              <a:rPr lang="en-US" sz="16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>
              <a:lnSpc>
                <a:spcPct val="80000"/>
              </a:lnSpc>
            </a:pPr>
            <a:r>
              <a:rPr lang="en-US" sz="16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if (arr[i + 1] &lt; arr[i + 2])</a:t>
            </a:r>
          </a:p>
          <a:p>
            <a:pPr>
              <a:lnSpc>
                <a:spcPct val="80000"/>
              </a:lnSpc>
            </a:pPr>
            <a:r>
              <a:rPr lang="en-US" sz="16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{</a:t>
            </a:r>
          </a:p>
          <a:p>
            <a:pPr>
              <a:lnSpc>
                <a:spcPct val="80000"/>
              </a:lnSpc>
            </a:pPr>
            <a:r>
              <a:rPr lang="en-US" sz="16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if (arr[i + 2] &lt; arr[i + 3])</a:t>
            </a:r>
          </a:p>
          <a:p>
            <a:pPr>
              <a:lnSpc>
                <a:spcPct val="80000"/>
              </a:lnSpc>
            </a:pPr>
            <a:r>
              <a:rPr lang="en-US" sz="16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{</a:t>
            </a:r>
          </a:p>
          <a:p>
            <a:pPr>
              <a:lnSpc>
                <a:spcPct val="80000"/>
              </a:lnSpc>
            </a:pPr>
            <a:r>
              <a:rPr lang="en-US" sz="16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   maxElem = arr[i + 3];</a:t>
            </a:r>
          </a:p>
          <a:p>
            <a:pPr>
              <a:lnSpc>
                <a:spcPct val="80000"/>
              </a:lnSpc>
            </a:pPr>
            <a:r>
              <a:rPr lang="en-US" sz="16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}</a:t>
            </a:r>
          </a:p>
          <a:p>
            <a:pPr>
              <a:lnSpc>
                <a:spcPct val="80000"/>
              </a:lnSpc>
            </a:pPr>
            <a:r>
              <a:rPr lang="en-US" sz="16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else</a:t>
            </a:r>
          </a:p>
          <a:p>
            <a:pPr>
              <a:lnSpc>
                <a:spcPct val="80000"/>
              </a:lnSpc>
            </a:pPr>
            <a:r>
              <a:rPr lang="en-US" sz="16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{</a:t>
            </a:r>
          </a:p>
          <a:p>
            <a:pPr>
              <a:lnSpc>
                <a:spcPct val="80000"/>
              </a:lnSpc>
            </a:pPr>
            <a:r>
              <a:rPr lang="en-US" sz="16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   maxElem = arr[i + 2];</a:t>
            </a:r>
          </a:p>
          <a:p>
            <a:pPr>
              <a:lnSpc>
                <a:spcPct val="80000"/>
              </a:lnSpc>
            </a:pPr>
            <a:r>
              <a:rPr lang="en-US" sz="16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}</a:t>
            </a:r>
          </a:p>
          <a:p>
            <a:pPr>
              <a:lnSpc>
                <a:spcPct val="80000"/>
              </a:lnSpc>
            </a:pPr>
            <a:r>
              <a:rPr lang="en-US" sz="16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}</a:t>
            </a:r>
          </a:p>
          <a:p>
            <a:pPr>
              <a:lnSpc>
                <a:spcPct val="80000"/>
              </a:lnSpc>
            </a:pPr>
            <a:r>
              <a:rPr lang="en-US" sz="16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else</a:t>
            </a:r>
          </a:p>
          <a:p>
            <a:pPr>
              <a:lnSpc>
                <a:spcPct val="80000"/>
              </a:lnSpc>
            </a:pPr>
            <a:r>
              <a:rPr lang="en-US" sz="16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{</a:t>
            </a:r>
          </a:p>
          <a:p>
            <a:pPr>
              <a:lnSpc>
                <a:spcPct val="80000"/>
              </a:lnSpc>
            </a:pPr>
            <a:r>
              <a:rPr lang="en-US" sz="16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if (arr[i + 1] &lt; arr[i + 3])</a:t>
            </a:r>
          </a:p>
          <a:p>
            <a:pPr>
              <a:lnSpc>
                <a:spcPct val="80000"/>
              </a:lnSpc>
            </a:pPr>
            <a:r>
              <a:rPr lang="en-US" sz="16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{</a:t>
            </a:r>
          </a:p>
          <a:p>
            <a:pPr>
              <a:lnSpc>
                <a:spcPct val="80000"/>
              </a:lnSpc>
            </a:pPr>
            <a:r>
              <a:rPr lang="en-US" sz="16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   maxElem = arr[i + 3];</a:t>
            </a:r>
          </a:p>
          <a:p>
            <a:pPr>
              <a:lnSpc>
                <a:spcPct val="80000"/>
              </a:lnSpc>
            </a:pPr>
            <a:r>
              <a:rPr lang="en-US" sz="16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}</a:t>
            </a:r>
          </a:p>
          <a:p>
            <a:pPr>
              <a:lnSpc>
                <a:spcPct val="80000"/>
              </a:lnSpc>
            </a:pPr>
            <a:r>
              <a:rPr lang="en-US" sz="16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else</a:t>
            </a:r>
          </a:p>
          <a:p>
            <a:pPr>
              <a:lnSpc>
                <a:spcPct val="80000"/>
              </a:lnSpc>
            </a:pPr>
            <a:r>
              <a:rPr lang="en-US" sz="16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{</a:t>
            </a:r>
          </a:p>
          <a:p>
            <a:pPr>
              <a:lnSpc>
                <a:spcPct val="80000"/>
              </a:lnSpc>
            </a:pPr>
            <a:r>
              <a:rPr lang="en-US" sz="16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   maxElem = arr[i + 1];</a:t>
            </a:r>
          </a:p>
          <a:p>
            <a:pPr>
              <a:lnSpc>
                <a:spcPct val="80000"/>
              </a:lnSpc>
            </a:pPr>
            <a:r>
              <a:rPr lang="en-US" sz="16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}</a:t>
            </a:r>
          </a:p>
          <a:p>
            <a:pPr>
              <a:lnSpc>
                <a:spcPct val="80000"/>
              </a:lnSpc>
            </a:pPr>
            <a:r>
              <a:rPr lang="en-US" sz="16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16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}</a:t>
            </a:r>
          </a:p>
          <a:p>
            <a:pPr>
              <a:lnSpc>
                <a:spcPct val="80000"/>
              </a:lnSpc>
            </a:pPr>
            <a:r>
              <a:rPr lang="en-US" sz="16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Deep Nesting – Example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396031" y="6023839"/>
            <a:ext cx="2803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i="1" dirty="0" smtClean="0"/>
              <a:t>(continues on the next slide)</a:t>
            </a:r>
            <a:endParaRPr lang="en-US" sz="1800" i="1" dirty="0"/>
          </a:p>
        </p:txBody>
      </p:sp>
      <p:pic>
        <p:nvPicPr>
          <p:cNvPr id="7" name="Picture 6" descr="approve, block, cancel, delete, reject icon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056812" y="1255591"/>
            <a:ext cx="1030409" cy="1030409"/>
          </a:xfrm>
          <a:prstGeom prst="rect">
            <a:avLst/>
          </a:prstGeom>
          <a:noFill/>
          <a:effectLst>
            <a:outerShdw blurRad="101600" sx="102000" sy="102000" algn="ctr" rotWithShape="0">
              <a:srgbClr val="FF3300">
                <a:alpha val="69804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8278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Deep Nesting – Example (2)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12588" y="1052039"/>
            <a:ext cx="10462075" cy="557736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6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else</a:t>
            </a:r>
          </a:p>
          <a:p>
            <a:r>
              <a:rPr lang="en-US" sz="16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>
              <a:lnSpc>
                <a:spcPct val="75000"/>
              </a:lnSpc>
            </a:pPr>
            <a:r>
              <a:rPr lang="en-US" sz="16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if (arr[i] &lt; arr[i + 2])</a:t>
            </a:r>
          </a:p>
          <a:p>
            <a:r>
              <a:rPr lang="en-US" sz="16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{</a:t>
            </a:r>
          </a:p>
          <a:p>
            <a:pPr>
              <a:lnSpc>
                <a:spcPct val="75000"/>
              </a:lnSpc>
            </a:pPr>
            <a:r>
              <a:rPr lang="en-US" sz="16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if (arr[i + 2] &lt; arr[i + 3])</a:t>
            </a:r>
          </a:p>
          <a:p>
            <a:r>
              <a:rPr lang="en-US" sz="16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{</a:t>
            </a:r>
          </a:p>
          <a:p>
            <a:pPr>
              <a:lnSpc>
                <a:spcPct val="75000"/>
              </a:lnSpc>
            </a:pPr>
            <a:r>
              <a:rPr lang="en-US" sz="16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   maxElem = arr[i + 3];</a:t>
            </a:r>
          </a:p>
          <a:p>
            <a:pPr>
              <a:lnSpc>
                <a:spcPct val="75000"/>
              </a:lnSpc>
            </a:pPr>
            <a:r>
              <a:rPr lang="en-US" sz="16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}</a:t>
            </a:r>
          </a:p>
          <a:p>
            <a:r>
              <a:rPr lang="en-US" sz="16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else</a:t>
            </a:r>
          </a:p>
          <a:p>
            <a:r>
              <a:rPr lang="en-US" sz="16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{</a:t>
            </a:r>
          </a:p>
          <a:p>
            <a:pPr>
              <a:lnSpc>
                <a:spcPct val="75000"/>
              </a:lnSpc>
            </a:pPr>
            <a:r>
              <a:rPr lang="en-US" sz="16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   maxElem = arr[i + 2];</a:t>
            </a:r>
          </a:p>
          <a:p>
            <a:pPr>
              <a:lnSpc>
                <a:spcPct val="75000"/>
              </a:lnSpc>
            </a:pPr>
            <a:r>
              <a:rPr lang="en-US" sz="16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}</a:t>
            </a:r>
          </a:p>
          <a:p>
            <a:pPr>
              <a:lnSpc>
                <a:spcPct val="75000"/>
              </a:lnSpc>
            </a:pPr>
            <a:r>
              <a:rPr lang="en-US" sz="16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}</a:t>
            </a:r>
          </a:p>
          <a:p>
            <a:r>
              <a:rPr lang="en-US" sz="16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else</a:t>
            </a:r>
          </a:p>
          <a:p>
            <a:r>
              <a:rPr lang="en-US" sz="16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{</a:t>
            </a:r>
          </a:p>
          <a:p>
            <a:pPr>
              <a:lnSpc>
                <a:spcPct val="75000"/>
              </a:lnSpc>
            </a:pPr>
            <a:r>
              <a:rPr lang="en-US" sz="16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if (arr[i] &lt; arr[i + 3])</a:t>
            </a:r>
          </a:p>
          <a:p>
            <a:r>
              <a:rPr lang="en-US" sz="16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{</a:t>
            </a:r>
          </a:p>
          <a:p>
            <a:pPr>
              <a:lnSpc>
                <a:spcPct val="75000"/>
              </a:lnSpc>
            </a:pPr>
            <a:r>
              <a:rPr lang="en-US" sz="16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   maxElem = arr[i + 3];</a:t>
            </a:r>
          </a:p>
          <a:p>
            <a:pPr>
              <a:lnSpc>
                <a:spcPct val="75000"/>
              </a:lnSpc>
            </a:pPr>
            <a:r>
              <a:rPr lang="en-US" sz="16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}</a:t>
            </a:r>
          </a:p>
          <a:p>
            <a:r>
              <a:rPr lang="en-US" sz="16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else</a:t>
            </a:r>
          </a:p>
          <a:p>
            <a:r>
              <a:rPr lang="en-US" sz="16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{</a:t>
            </a:r>
          </a:p>
          <a:p>
            <a:pPr>
              <a:lnSpc>
                <a:spcPct val="75000"/>
              </a:lnSpc>
            </a:pPr>
            <a:r>
              <a:rPr lang="en-US" sz="16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   maxElem = arr[i];</a:t>
            </a:r>
          </a:p>
          <a:p>
            <a:pPr>
              <a:lnSpc>
                <a:spcPct val="75000"/>
              </a:lnSpc>
            </a:pPr>
            <a:r>
              <a:rPr lang="en-US" sz="16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}</a:t>
            </a:r>
          </a:p>
          <a:p>
            <a:pPr>
              <a:lnSpc>
                <a:spcPct val="75000"/>
              </a:lnSpc>
            </a:pPr>
            <a:r>
              <a:rPr lang="en-US" sz="16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}</a:t>
            </a:r>
          </a:p>
          <a:p>
            <a:pPr>
              <a:lnSpc>
                <a:spcPct val="75000"/>
              </a:lnSpc>
            </a:pPr>
            <a:r>
              <a:rPr lang="en-US" sz="16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>
              <a:lnSpc>
                <a:spcPct val="75000"/>
              </a:lnSpc>
            </a:pPr>
            <a:r>
              <a:rPr lang="en-US" sz="16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8" name="Picture 7" descr="approve, block, cancel, delete, reject icon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056812" y="1244705"/>
            <a:ext cx="1030409" cy="1030409"/>
          </a:xfrm>
          <a:prstGeom prst="rect">
            <a:avLst/>
          </a:prstGeom>
          <a:noFill/>
          <a:effectLst>
            <a:outerShdw blurRad="101600" sx="102000" sy="102000" algn="ctr" rotWithShape="0">
              <a:srgbClr val="FF3300">
                <a:alpha val="69804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8437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12588" y="990600"/>
            <a:ext cx="10462075" cy="55425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ts val="1700"/>
              </a:lnSpc>
            </a:pPr>
            <a:r>
              <a:rPr lang="en-US" sz="1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private static int Max(int i, int j)</a:t>
            </a:r>
          </a:p>
          <a:p>
            <a:pPr>
              <a:lnSpc>
                <a:spcPts val="1700"/>
              </a:lnSpc>
            </a:pPr>
            <a:r>
              <a:rPr lang="en-US" sz="1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lnSpc>
                <a:spcPts val="1700"/>
              </a:lnSpc>
            </a:pPr>
            <a:r>
              <a:rPr lang="en-US" sz="1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if (i &lt; j)</a:t>
            </a:r>
          </a:p>
          <a:p>
            <a:pPr>
              <a:lnSpc>
                <a:spcPts val="1700"/>
              </a:lnSpc>
            </a:pPr>
            <a:r>
              <a:rPr lang="en-US" sz="1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>
              <a:lnSpc>
                <a:spcPts val="1700"/>
              </a:lnSpc>
            </a:pPr>
            <a:r>
              <a:rPr lang="en-US" sz="1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return j;</a:t>
            </a:r>
          </a:p>
          <a:p>
            <a:pPr>
              <a:lnSpc>
                <a:spcPts val="1700"/>
              </a:lnSpc>
            </a:pPr>
            <a:r>
              <a:rPr lang="en-US" sz="1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>
              <a:lnSpc>
                <a:spcPts val="1700"/>
              </a:lnSpc>
            </a:pPr>
            <a:r>
              <a:rPr lang="en-US" sz="1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else</a:t>
            </a:r>
          </a:p>
          <a:p>
            <a:pPr>
              <a:lnSpc>
                <a:spcPts val="1700"/>
              </a:lnSpc>
            </a:pPr>
            <a:r>
              <a:rPr lang="en-US" sz="1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>
              <a:lnSpc>
                <a:spcPts val="1700"/>
              </a:lnSpc>
            </a:pPr>
            <a:r>
              <a:rPr lang="en-US" sz="1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return i;</a:t>
            </a:r>
          </a:p>
          <a:p>
            <a:pPr>
              <a:lnSpc>
                <a:spcPts val="1700"/>
              </a:lnSpc>
            </a:pPr>
            <a:r>
              <a:rPr lang="en-US" sz="1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>
              <a:lnSpc>
                <a:spcPts val="1700"/>
              </a:lnSpc>
            </a:pPr>
            <a:r>
              <a:rPr lang="en-US" sz="1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>
              <a:lnSpc>
                <a:spcPts val="1700"/>
              </a:lnSpc>
            </a:pPr>
            <a:endParaRPr lang="en-US" sz="16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lnSpc>
                <a:spcPts val="1700"/>
              </a:lnSpc>
            </a:pPr>
            <a:r>
              <a:rPr lang="en-US" sz="1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private static int Max(int i, int j, int k)</a:t>
            </a:r>
          </a:p>
          <a:p>
            <a:pPr>
              <a:lnSpc>
                <a:spcPts val="1700"/>
              </a:lnSpc>
            </a:pPr>
            <a:r>
              <a:rPr lang="en-US" sz="1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lnSpc>
                <a:spcPts val="1700"/>
              </a:lnSpc>
            </a:pPr>
            <a:r>
              <a:rPr lang="en-US" sz="1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if (i &lt; j)</a:t>
            </a:r>
          </a:p>
          <a:p>
            <a:pPr>
              <a:lnSpc>
                <a:spcPts val="1700"/>
              </a:lnSpc>
            </a:pPr>
            <a:r>
              <a:rPr lang="en-US" sz="1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>
              <a:lnSpc>
                <a:spcPts val="1700"/>
              </a:lnSpc>
            </a:pPr>
            <a:r>
              <a:rPr lang="en-US" sz="1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int maxElem = Max(j, k);</a:t>
            </a:r>
          </a:p>
          <a:p>
            <a:pPr>
              <a:lnSpc>
                <a:spcPts val="1700"/>
              </a:lnSpc>
            </a:pPr>
            <a:r>
              <a:rPr lang="en-US" sz="1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return maxElem;</a:t>
            </a:r>
          </a:p>
          <a:p>
            <a:pPr>
              <a:lnSpc>
                <a:spcPts val="1700"/>
              </a:lnSpc>
            </a:pPr>
            <a:r>
              <a:rPr lang="en-US" sz="1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>
              <a:lnSpc>
                <a:spcPts val="1700"/>
              </a:lnSpc>
            </a:pPr>
            <a:r>
              <a:rPr lang="en-US" sz="1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else</a:t>
            </a:r>
          </a:p>
          <a:p>
            <a:pPr>
              <a:lnSpc>
                <a:spcPts val="1700"/>
              </a:lnSpc>
            </a:pPr>
            <a:r>
              <a:rPr lang="en-US" sz="1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>
              <a:lnSpc>
                <a:spcPts val="1700"/>
              </a:lnSpc>
            </a:pPr>
            <a:r>
              <a:rPr lang="en-US" sz="1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int maxElem = Max(i, k);</a:t>
            </a:r>
          </a:p>
          <a:p>
            <a:pPr>
              <a:lnSpc>
                <a:spcPts val="1700"/>
              </a:lnSpc>
            </a:pPr>
            <a:r>
              <a:rPr lang="en-US" sz="1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return maxElem;</a:t>
            </a:r>
          </a:p>
          <a:p>
            <a:pPr>
              <a:lnSpc>
                <a:spcPts val="1700"/>
              </a:lnSpc>
            </a:pPr>
            <a:r>
              <a:rPr lang="en-US" sz="1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>
              <a:lnSpc>
                <a:spcPts val="1700"/>
              </a:lnSpc>
            </a:pPr>
            <a:r>
              <a:rPr lang="en-US" sz="1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396031" y="6134100"/>
            <a:ext cx="2803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i="1" dirty="0" smtClean="0"/>
              <a:t>(continues on the next slide)</a:t>
            </a:r>
            <a:endParaRPr lang="en-US" sz="1800" i="1" dirty="0"/>
          </a:p>
        </p:txBody>
      </p:sp>
      <p:pic>
        <p:nvPicPr>
          <p:cNvPr id="8" name="Picture 2" descr="haken, installed, ok, package, richtig, right, tick, updated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042198" y="1175660"/>
            <a:ext cx="990600" cy="990600"/>
          </a:xfrm>
          <a:prstGeom prst="rect">
            <a:avLst/>
          </a:prstGeom>
          <a:noFill/>
          <a:effectLst>
            <a:outerShdw blurRad="101600" sx="102000" sy="102000" algn="ctr" rotWithShape="0">
              <a:schemeClr val="tx2">
                <a:lumMod val="60000"/>
                <a:lumOff val="40000"/>
                <a:alpha val="7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Avoiding Deep Nesting – Example (2</a:t>
            </a:r>
            <a:r>
              <a:rPr lang="en-US" dirty="0" smtClean="0"/>
              <a:t>)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491924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 smtClean="0"/>
              <a:t>Avoiding Deep Nesting – Example (2)</a:t>
            </a:r>
            <a:endParaRPr lang="en-US" sz="3800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12588" y="1143000"/>
            <a:ext cx="10462075" cy="530696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ts val="2400"/>
              </a:lnSpc>
            </a:pP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private static int FindMax(int[] arr, int i)</a:t>
            </a:r>
          </a:p>
          <a:p>
            <a:pPr>
              <a:lnSpc>
                <a:spcPts val="2400"/>
              </a:lnSpc>
            </a:pP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lnSpc>
                <a:spcPts val="2400"/>
              </a:lnSpc>
            </a:pP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if (arr[i] &lt; arr[i + 1])</a:t>
            </a:r>
          </a:p>
          <a:p>
            <a:pPr>
              <a:lnSpc>
                <a:spcPts val="2400"/>
              </a:lnSpc>
            </a:pP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>
              <a:lnSpc>
                <a:spcPts val="2400"/>
              </a:lnSpc>
            </a:pP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int maxElem = Max(arr[i + 1], arr[i + 2], arr[i + 3]);</a:t>
            </a:r>
          </a:p>
          <a:p>
            <a:pPr>
              <a:lnSpc>
                <a:spcPts val="2400"/>
              </a:lnSpc>
            </a:pP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return maxElem;</a:t>
            </a:r>
          </a:p>
          <a:p>
            <a:pPr>
              <a:lnSpc>
                <a:spcPts val="2400"/>
              </a:lnSpc>
            </a:pP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>
              <a:lnSpc>
                <a:spcPts val="2400"/>
              </a:lnSpc>
            </a:pP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else</a:t>
            </a:r>
          </a:p>
          <a:p>
            <a:pPr>
              <a:lnSpc>
                <a:spcPts val="2400"/>
              </a:lnSpc>
            </a:pP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>
              <a:lnSpc>
                <a:spcPts val="2400"/>
              </a:lnSpc>
            </a:pP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int maxElem = Max(arr[i], arr[i + 2], arr[i + 3]);</a:t>
            </a:r>
          </a:p>
          <a:p>
            <a:pPr>
              <a:lnSpc>
                <a:spcPts val="2400"/>
              </a:lnSpc>
            </a:pP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return maxElem;</a:t>
            </a:r>
          </a:p>
          <a:p>
            <a:pPr>
              <a:lnSpc>
                <a:spcPts val="2400"/>
              </a:lnSpc>
            </a:pP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>
              <a:lnSpc>
                <a:spcPts val="2400"/>
              </a:lnSpc>
            </a:pP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>
              <a:lnSpc>
                <a:spcPts val="2400"/>
              </a:lnSpc>
            </a:pPr>
            <a:endParaRPr lang="en-US" sz="18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lnSpc>
                <a:spcPts val="2400"/>
              </a:lnSpc>
            </a:pP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(maxElem != Int32.MaxValue) {</a:t>
            </a:r>
          </a:p>
          <a:p>
            <a:pPr>
              <a:lnSpc>
                <a:spcPts val="2400"/>
              </a:lnSpc>
            </a:pP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maxElem = FindMax(arr, i);</a:t>
            </a:r>
          </a:p>
          <a:p>
            <a:pPr>
              <a:lnSpc>
                <a:spcPts val="2400"/>
              </a:lnSpc>
            </a:pP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7" name="Picture 2" descr="haken, installed, ok, package, richtig, right, tick, updated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056812" y="1338844"/>
            <a:ext cx="990600" cy="990600"/>
          </a:xfrm>
          <a:prstGeom prst="rect">
            <a:avLst/>
          </a:prstGeom>
          <a:noFill/>
          <a:effectLst>
            <a:outerShdw blurRad="101600" sx="102000" sy="102000" algn="ctr" rotWithShape="0">
              <a:schemeClr val="tx2">
                <a:lumMod val="60000"/>
                <a:lumOff val="40000"/>
                <a:alpha val="7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869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100000"/>
              </a:lnSpc>
            </a:pPr>
            <a:r>
              <a:rPr lang="en-US" sz="3000" dirty="0" smtClean="0"/>
              <a:t>Choose the most effective 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ordering</a:t>
            </a:r>
            <a:r>
              <a:rPr lang="en-US" sz="3000" dirty="0" smtClean="0"/>
              <a:t> of cases</a:t>
            </a:r>
          </a:p>
          <a:p>
            <a:pPr lvl="1" eaLnBrk="1" hangingPunct="1">
              <a:lnSpc>
                <a:spcPct val="100000"/>
              </a:lnSpc>
            </a:pPr>
            <a:r>
              <a:rPr lang="en-US" sz="2800" dirty="0" smtClean="0"/>
              <a:t>Put the normal (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usual</a:t>
            </a:r>
            <a:r>
              <a:rPr lang="en-US" sz="2800" dirty="0" smtClean="0"/>
              <a:t>) 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case</a:t>
            </a:r>
            <a:r>
              <a:rPr lang="en-US" sz="2800" dirty="0" smtClean="0"/>
              <a:t> 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first</a:t>
            </a:r>
          </a:p>
          <a:p>
            <a:pPr lvl="1" eaLnBrk="1" hangingPunct="1">
              <a:lnSpc>
                <a:spcPct val="100000"/>
              </a:lnSpc>
            </a:pPr>
            <a:r>
              <a:rPr lang="en-US" sz="2800" dirty="0" smtClean="0"/>
              <a:t>Order 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cases </a:t>
            </a:r>
            <a:r>
              <a:rPr lang="en-US" sz="2800" dirty="0" smtClean="0"/>
              <a:t>by 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frequency</a:t>
            </a:r>
            <a:endParaRPr lang="en-US" sz="2800" dirty="0" smtClean="0"/>
          </a:p>
          <a:p>
            <a:pPr lvl="1" eaLnBrk="1" hangingPunct="1">
              <a:lnSpc>
                <a:spcPct val="100000"/>
              </a:lnSpc>
            </a:pPr>
            <a:r>
              <a:rPr lang="en-US" sz="2800" dirty="0" smtClean="0"/>
              <a:t>Put the most 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unusual</a:t>
            </a:r>
            <a:r>
              <a:rPr lang="en-US" sz="2800" dirty="0" smtClean="0"/>
              <a:t> (exceptional) case 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last</a:t>
            </a:r>
          </a:p>
          <a:p>
            <a:pPr lvl="1" eaLnBrk="1" hangingPunct="1">
              <a:lnSpc>
                <a:spcPct val="100000"/>
              </a:lnSpc>
            </a:pPr>
            <a:r>
              <a:rPr lang="en-US" sz="2800" dirty="0" smtClean="0"/>
              <a:t>Order cases 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alphabetically</a:t>
            </a:r>
            <a:r>
              <a:rPr lang="en-US" sz="2800" dirty="0" smtClean="0"/>
              <a:t> or 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numerically</a:t>
            </a:r>
          </a:p>
          <a:p>
            <a:pPr eaLnBrk="1" hangingPunct="1">
              <a:lnSpc>
                <a:spcPct val="100000"/>
              </a:lnSpc>
            </a:pPr>
            <a:r>
              <a:rPr lang="en-US" sz="3000" dirty="0" smtClean="0"/>
              <a:t>Keep the actions of each case 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simple</a:t>
            </a:r>
          </a:p>
          <a:p>
            <a:pPr lvl="1" eaLnBrk="1" hangingPunct="1">
              <a:lnSpc>
                <a:spcPct val="100000"/>
              </a:lnSpc>
            </a:pPr>
            <a:r>
              <a:rPr lang="en-US" sz="2800" dirty="0" smtClean="0"/>
              <a:t>Extract complex logic in 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separate</a:t>
            </a:r>
            <a:r>
              <a:rPr lang="en-US" sz="2800" dirty="0" smtClean="0"/>
              <a:t> 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methods</a:t>
            </a:r>
          </a:p>
          <a:p>
            <a:pPr eaLnBrk="1" hangingPunct="1">
              <a:lnSpc>
                <a:spcPct val="100000"/>
              </a:lnSpc>
            </a:pPr>
            <a:r>
              <a:rPr lang="en-US" sz="3000" dirty="0" smtClean="0"/>
              <a:t>Use the default clause in a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case</a:t>
            </a:r>
            <a:r>
              <a:rPr lang="en-US" sz="3000" i="1" dirty="0" smtClean="0">
                <a:solidFill>
                  <a:schemeClr val="tx2">
                    <a:lumMod val="90000"/>
                  </a:schemeClr>
                </a:solidFill>
              </a:rPr>
              <a:t> </a:t>
            </a:r>
            <a:r>
              <a:rPr lang="en-US" sz="3000" dirty="0" smtClean="0"/>
              <a:t>statement or the last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else</a:t>
            </a:r>
            <a:r>
              <a:rPr lang="en-US" sz="3000" i="1" dirty="0" smtClean="0">
                <a:solidFill>
                  <a:schemeClr val="tx2">
                    <a:lumMod val="90000"/>
                  </a:schemeClr>
                </a:solidFill>
              </a:rPr>
              <a:t> </a:t>
            </a:r>
            <a:br>
              <a:rPr lang="en-US" sz="3000" i="1" dirty="0" smtClean="0">
                <a:solidFill>
                  <a:schemeClr val="tx2">
                    <a:lumMod val="90000"/>
                  </a:schemeClr>
                </a:solidFill>
              </a:rPr>
            </a:br>
            <a:r>
              <a:rPr lang="en-US" sz="3000" dirty="0" smtClean="0"/>
              <a:t>in a chain of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if-else</a:t>
            </a:r>
            <a:r>
              <a:rPr lang="en-US" sz="3000" dirty="0" smtClean="0"/>
              <a:t> to trap errors</a:t>
            </a:r>
            <a:endParaRPr lang="en-US" sz="3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case</a:t>
            </a:r>
            <a:r>
              <a:rPr lang="en-US" dirty="0" smtClean="0"/>
              <a:t> Statement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2877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223396"/>
            <a:ext cx="8938472" cy="820600"/>
          </a:xfrm>
        </p:spPr>
        <p:txBody>
          <a:bodyPr/>
          <a:lstStyle/>
          <a:p>
            <a:pPr algn="r">
              <a:lnSpc>
                <a:spcPts val="5000"/>
              </a:lnSpc>
            </a:pPr>
            <a:r>
              <a:rPr lang="en-US" dirty="0" smtClean="0"/>
              <a:t>Organizing Straight-Line Code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446212" y="5137796"/>
            <a:ext cx="8938472" cy="1339204"/>
          </a:xfrm>
        </p:spPr>
        <p:txBody>
          <a:bodyPr/>
          <a:lstStyle/>
          <a:p>
            <a:r>
              <a:rPr lang="en-US" dirty="0" smtClean="0"/>
              <a:t>Order and Separate Your Dependencies Correctly</a:t>
            </a:r>
            <a:endParaRPr lang="en-US" dirty="0"/>
          </a:p>
        </p:txBody>
      </p:sp>
      <p:pic>
        <p:nvPicPr>
          <p:cNvPr id="2051" name="Picture 3" descr="Source: http://www.flickr.com/photos/blackcustard/81680010/ 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7759"/>
          <a:stretch/>
        </p:blipFill>
        <p:spPr bwMode="auto">
          <a:xfrm>
            <a:off x="3402245" y="1295400"/>
            <a:ext cx="4984074" cy="2699656"/>
          </a:xfrm>
          <a:prstGeom prst="rect">
            <a:avLst/>
          </a:prstGeom>
          <a:noFill/>
          <a:ln w="9525">
            <a:solidFill>
              <a:schemeClr val="accent4">
                <a:lumMod val="50000"/>
                <a:alpha val="50000"/>
              </a:schemeClr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692572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Incorrect 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case</a:t>
            </a:r>
            <a:r>
              <a:rPr lang="en-US" dirty="0" smtClean="0"/>
              <a:t> Statement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12588" y="1066800"/>
            <a:ext cx="10462075" cy="547842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ts val="2100"/>
              </a:lnSpc>
            </a:pPr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void ProcessNextChar(char ch)</a:t>
            </a:r>
          </a:p>
          <a:p>
            <a:pPr>
              <a:lnSpc>
                <a:spcPts val="2100"/>
              </a:lnSpc>
            </a:pPr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lnSpc>
                <a:spcPts val="2100"/>
              </a:lnSpc>
            </a:pPr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switch (parseState)</a:t>
            </a:r>
          </a:p>
          <a:p>
            <a:pPr>
              <a:lnSpc>
                <a:spcPts val="2100"/>
              </a:lnSpc>
            </a:pPr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>
              <a:lnSpc>
                <a:spcPts val="2100"/>
              </a:lnSpc>
            </a:pPr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case InTag:</a:t>
            </a:r>
          </a:p>
          <a:p>
            <a:pPr>
              <a:lnSpc>
                <a:spcPts val="2100"/>
              </a:lnSpc>
            </a:pPr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if (ch == "&gt;")</a:t>
            </a:r>
          </a:p>
          <a:p>
            <a:pPr>
              <a:lnSpc>
                <a:spcPts val="2100"/>
              </a:lnSpc>
            </a:pPr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{</a:t>
            </a:r>
          </a:p>
          <a:p>
            <a:pPr>
              <a:lnSpc>
                <a:spcPts val="2100"/>
              </a:lnSpc>
            </a:pPr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   Console.WriteLine("Found tag: {0}", tag);</a:t>
            </a:r>
          </a:p>
          <a:p>
            <a:pPr>
              <a:lnSpc>
                <a:spcPts val="2100"/>
              </a:lnSpc>
            </a:pPr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   text = "";</a:t>
            </a:r>
          </a:p>
          <a:p>
            <a:pPr>
              <a:lnSpc>
                <a:spcPts val="2100"/>
              </a:lnSpc>
            </a:pPr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   parseState = ParseState.OutOfTag;</a:t>
            </a:r>
          </a:p>
          <a:p>
            <a:pPr>
              <a:lnSpc>
                <a:spcPts val="2100"/>
              </a:lnSpc>
            </a:pPr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}</a:t>
            </a:r>
          </a:p>
          <a:p>
            <a:pPr>
              <a:lnSpc>
                <a:spcPts val="2100"/>
              </a:lnSpc>
            </a:pPr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else</a:t>
            </a:r>
          </a:p>
          <a:p>
            <a:pPr>
              <a:lnSpc>
                <a:spcPts val="2100"/>
              </a:lnSpc>
            </a:pPr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{</a:t>
            </a:r>
          </a:p>
          <a:p>
            <a:pPr>
              <a:lnSpc>
                <a:spcPts val="2100"/>
              </a:lnSpc>
            </a:pPr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   tag = tag + ch;</a:t>
            </a:r>
          </a:p>
          <a:p>
            <a:pPr>
              <a:lnSpc>
                <a:spcPts val="2100"/>
              </a:lnSpc>
            </a:pPr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}</a:t>
            </a:r>
          </a:p>
          <a:p>
            <a:pPr>
              <a:lnSpc>
                <a:spcPts val="2100"/>
              </a:lnSpc>
            </a:pPr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break;</a:t>
            </a:r>
          </a:p>
          <a:p>
            <a:pPr>
              <a:lnSpc>
                <a:spcPts val="2100"/>
              </a:lnSpc>
            </a:pPr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case OutOfTag:</a:t>
            </a:r>
          </a:p>
          <a:p>
            <a:pPr>
              <a:lnSpc>
                <a:spcPts val="2100"/>
              </a:lnSpc>
            </a:pPr>
            <a:r>
              <a:rPr lang="en-US" sz="19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…</a:t>
            </a:r>
          </a:p>
          <a:p>
            <a:pPr>
              <a:lnSpc>
                <a:spcPts val="2100"/>
              </a:lnSpc>
            </a:pPr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>
              <a:lnSpc>
                <a:spcPts val="2100"/>
              </a:lnSpc>
            </a:pPr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7" name="Picture 6" descr="approve, block, cancel, delete, reject icon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017003" y="1295400"/>
            <a:ext cx="1030409" cy="1030409"/>
          </a:xfrm>
          <a:prstGeom prst="rect">
            <a:avLst/>
          </a:prstGeom>
          <a:noFill/>
          <a:effectLst>
            <a:outerShdw blurRad="101600" sx="102000" sy="102000" algn="ctr" rotWithShape="0">
              <a:srgbClr val="FF3300">
                <a:alpha val="69804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844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Improved 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case</a:t>
            </a:r>
            <a:r>
              <a:rPr lang="en-US" dirty="0" smtClean="0"/>
              <a:t> Statement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12588" y="1307098"/>
            <a:ext cx="10462075" cy="509370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ts val="2600"/>
              </a:lnSpc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void ProcessNextChar(char ch)</a:t>
            </a:r>
          </a:p>
          <a:p>
            <a:pPr>
              <a:lnSpc>
                <a:spcPts val="2600"/>
              </a:lnSpc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lnSpc>
                <a:spcPts val="2600"/>
              </a:lnSpc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switch (parseState)</a:t>
            </a:r>
          </a:p>
          <a:p>
            <a:pPr>
              <a:lnSpc>
                <a:spcPts val="2600"/>
              </a:lnSpc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{</a:t>
            </a:r>
          </a:p>
          <a:p>
            <a:pPr>
              <a:lnSpc>
                <a:spcPts val="2600"/>
              </a:lnSpc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case InTag:</a:t>
            </a:r>
          </a:p>
          <a:p>
            <a:pPr>
              <a:lnSpc>
                <a:spcPts val="2600"/>
              </a:lnSpc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ProcessCharacterInTag(ch);</a:t>
            </a:r>
          </a:p>
          <a:p>
            <a:pPr>
              <a:lnSpc>
                <a:spcPts val="2600"/>
              </a:lnSpc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break;</a:t>
            </a:r>
          </a:p>
          <a:p>
            <a:pPr>
              <a:lnSpc>
                <a:spcPts val="2600"/>
              </a:lnSpc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case OutOfTag:</a:t>
            </a:r>
          </a:p>
          <a:p>
            <a:pPr>
              <a:lnSpc>
                <a:spcPts val="2600"/>
              </a:lnSpc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ProcessCharacterOutOfTag(ch);</a:t>
            </a:r>
          </a:p>
          <a:p>
            <a:pPr>
              <a:lnSpc>
                <a:spcPts val="2600"/>
              </a:lnSpc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break;</a:t>
            </a:r>
          </a:p>
          <a:p>
            <a:pPr>
              <a:lnSpc>
                <a:spcPts val="2600"/>
              </a:lnSpc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default:</a:t>
            </a:r>
          </a:p>
          <a:p>
            <a:pPr>
              <a:lnSpc>
                <a:spcPts val="2600"/>
              </a:lnSpc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throw new InvalidOperationException(</a:t>
            </a:r>
          </a:p>
          <a:p>
            <a:pPr>
              <a:lnSpc>
                <a:spcPts val="2600"/>
              </a:lnSpc>
            </a:pP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</a:t>
            </a: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"Invalid parse state: " + parseState);</a:t>
            </a:r>
          </a:p>
          <a:p>
            <a:pPr>
              <a:lnSpc>
                <a:spcPts val="2600"/>
              </a:lnSpc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>
              <a:lnSpc>
                <a:spcPts val="2600"/>
              </a:lnSpc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7" name="Picture 2" descr="haken, installed, ok, package, richtig, right, tick, updated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81059" y="1324575"/>
            <a:ext cx="990600" cy="990600"/>
          </a:xfrm>
          <a:prstGeom prst="rect">
            <a:avLst/>
          </a:prstGeom>
          <a:noFill/>
          <a:effectLst>
            <a:outerShdw blurRad="101600" sx="102000" sy="102000" algn="ctr" rotWithShape="0">
              <a:schemeClr val="tx2">
                <a:lumMod val="60000"/>
                <a:lumOff val="40000"/>
                <a:alpha val="7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9159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r>
              <a:rPr lang="en-US" sz="3200" dirty="0" smtClean="0"/>
              <a:t>Avoid using </a:t>
            </a:r>
            <a:r>
              <a:rPr lang="en-US" sz="3200" noProof="1" smtClean="0"/>
              <a:t>fallthroughs (and </a:t>
            </a:r>
            <a:r>
              <a:rPr lang="en-US" sz="3200" noProof="1" smtClean="0">
                <a:solidFill>
                  <a:schemeClr val="tx2">
                    <a:lumMod val="75000"/>
                  </a:schemeClr>
                </a:solidFill>
              </a:rPr>
              <a:t>goto case</a:t>
            </a:r>
            <a:r>
              <a:rPr lang="en-US" sz="3200" noProof="1" smtClean="0"/>
              <a:t>)</a:t>
            </a:r>
            <a:endParaRPr lang="en-US" sz="3200" dirty="0" smtClean="0"/>
          </a:p>
          <a:p>
            <a:r>
              <a:rPr lang="en-US" sz="3200" dirty="0" smtClean="0"/>
              <a:t>When you do use them, document them well</a:t>
            </a:r>
            <a:endParaRPr lang="en-US" sz="32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Case</a:t>
            </a:r>
            <a:r>
              <a:rPr lang="en-US" dirty="0" smtClean="0"/>
              <a:t> – Best Practices</a:t>
            </a:r>
            <a:endParaRPr lang="en-US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812588" y="2421867"/>
            <a:ext cx="10462075" cy="418576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switch (c) </a:t>
            </a:r>
          </a:p>
          <a:p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 </a:t>
            </a:r>
          </a:p>
          <a:p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case 1: </a:t>
            </a:r>
          </a:p>
          <a:p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case 2: </a:t>
            </a:r>
          </a:p>
          <a:p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DoSomething(); </a:t>
            </a:r>
          </a:p>
          <a:p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// FALLTHROUGH  </a:t>
            </a:r>
          </a:p>
          <a:p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case 17:</a:t>
            </a:r>
          </a:p>
          <a:p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DoSomethingElse(); </a:t>
            </a:r>
          </a:p>
          <a:p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break;</a:t>
            </a:r>
          </a:p>
          <a:p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case 5: </a:t>
            </a:r>
          </a:p>
          <a:p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case 43: </a:t>
            </a:r>
          </a:p>
          <a:p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DoOtherThings();</a:t>
            </a:r>
          </a:p>
          <a:p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break; </a:t>
            </a:r>
          </a:p>
          <a:p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8" name="Picture 7" descr="approve, block, cancel, delete, reject icon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40161" y="2601686"/>
            <a:ext cx="914400" cy="914400"/>
          </a:xfrm>
          <a:prstGeom prst="rect">
            <a:avLst/>
          </a:prstGeom>
          <a:noFill/>
          <a:effectLst>
            <a:outerShdw blurRad="101600" sx="102000" sy="102000" algn="ctr" rotWithShape="0">
              <a:srgbClr val="FF3300">
                <a:alpha val="69804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2174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 simple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if-else</a:t>
            </a:r>
            <a:r>
              <a:rPr lang="en-US" dirty="0" smtClean="0"/>
              <a:t>-s, pay attention to the order of the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US" dirty="0" smtClean="0"/>
              <a:t> and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else</a:t>
            </a:r>
            <a:r>
              <a:rPr lang="en-US" dirty="0" smtClean="0"/>
              <a:t> clauses</a:t>
            </a:r>
          </a:p>
          <a:p>
            <a:pPr lvl="1"/>
            <a:r>
              <a:rPr lang="en-US" dirty="0" smtClean="0"/>
              <a:t>Make sure the nominal case is clear</a:t>
            </a:r>
          </a:p>
          <a:p>
            <a:r>
              <a:rPr lang="en-US" dirty="0" smtClean="0"/>
              <a:t>For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US" dirty="0">
                <a:latin typeface="+mj-lt"/>
                <a:cs typeface="Consolas" panose="020B0609020204030204" pitchFamily="49" charset="0"/>
              </a:rPr>
              <a:t>-then-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else</a:t>
            </a:r>
            <a:r>
              <a:rPr lang="en-US" dirty="0" smtClean="0"/>
              <a:t> chains and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case</a:t>
            </a:r>
            <a:r>
              <a:rPr lang="en-US" dirty="0" smtClean="0"/>
              <a:t> statements, choose the most readable order</a:t>
            </a:r>
          </a:p>
          <a:p>
            <a:r>
              <a:rPr lang="en-US" dirty="0" smtClean="0"/>
              <a:t>Optimize boolean statements to improve readability</a:t>
            </a:r>
          </a:p>
          <a:p>
            <a:r>
              <a:rPr lang="en-US" dirty="0" smtClean="0"/>
              <a:t>Use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default</a:t>
            </a:r>
            <a:r>
              <a:rPr lang="en-US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smtClean="0"/>
              <a:t>clause in a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case</a:t>
            </a:r>
            <a:r>
              <a:rPr lang="en-US" dirty="0"/>
              <a:t> statement </a:t>
            </a:r>
            <a:r>
              <a:rPr lang="en-US" dirty="0" smtClean="0"/>
              <a:t>or the last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else</a:t>
            </a:r>
            <a:r>
              <a:rPr lang="en-US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smtClean="0"/>
              <a:t>in a chain of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US" dirty="0" smtClean="0"/>
              <a:t>-s</a:t>
            </a:r>
            <a:r>
              <a:rPr lang="en-US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smtClean="0"/>
              <a:t>to trap errors</a:t>
            </a:r>
            <a:endParaRPr lang="en-US" i="1" dirty="0" smtClean="0"/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 smtClean="0"/>
              <a:t>Control Statements – Summary</a:t>
            </a:r>
            <a:endParaRPr lang="en-US" sz="3800" dirty="0"/>
          </a:p>
        </p:txBody>
      </p:sp>
    </p:spTree>
    <p:extLst>
      <p:ext uri="{BB962C8B-B14F-4D97-AF65-F5344CB8AC3E}">
        <p14:creationId xmlns:p14="http://schemas.microsoft.com/office/powerpoint/2010/main" val="4172144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800600"/>
            <a:ext cx="8938472" cy="736411"/>
          </a:xfrm>
        </p:spPr>
        <p:txBody>
          <a:bodyPr/>
          <a:lstStyle/>
          <a:p>
            <a:pPr>
              <a:lnSpc>
                <a:spcPts val="5000"/>
              </a:lnSpc>
            </a:pPr>
            <a:r>
              <a:rPr lang="en-US" dirty="0" smtClean="0"/>
              <a:t>Using Loops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792782" y="5555527"/>
            <a:ext cx="10245332" cy="719034"/>
          </a:xfrm>
        </p:spPr>
        <p:txBody>
          <a:bodyPr/>
          <a:lstStyle/>
          <a:p>
            <a:r>
              <a:rPr lang="en-US" dirty="0" smtClean="0"/>
              <a:t>Choosing the Appropriate Loop Type</a:t>
            </a:r>
          </a:p>
        </p:txBody>
      </p:sp>
      <p:pic>
        <p:nvPicPr>
          <p:cNvPr id="1026" name="Picture 2" descr="http://www.siliconrepublic.com/fs/img/jif%20dog%20tail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2212" y="1219200"/>
            <a:ext cx="4343400" cy="3257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9012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Choosing the correct type of loop:</a:t>
            </a:r>
          </a:p>
          <a:p>
            <a:pPr lvl="1"/>
            <a:r>
              <a:rPr lang="en-US" dirty="0" smtClean="0"/>
              <a:t>Use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for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loop to repeat some block of code a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certain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number</a:t>
            </a:r>
            <a:r>
              <a:rPr lang="en-US" dirty="0" smtClean="0"/>
              <a:t> of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times</a:t>
            </a:r>
          </a:p>
          <a:p>
            <a:pPr lvl="1"/>
            <a:r>
              <a:rPr lang="en-US" dirty="0" smtClean="0"/>
              <a:t>Use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foreach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loop to process each element of an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array</a:t>
            </a:r>
            <a:r>
              <a:rPr lang="en-US" dirty="0" smtClean="0"/>
              <a:t> or a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collection</a:t>
            </a:r>
          </a:p>
          <a:p>
            <a:pPr lvl="1"/>
            <a:r>
              <a:rPr lang="en-US" dirty="0" smtClean="0"/>
              <a:t>Use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while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/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do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+mj-lt"/>
                <a:cs typeface="Consolas" pitchFamily="49" charset="0"/>
              </a:rPr>
              <a:t>-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while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loop when you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don't know how many times </a:t>
            </a:r>
            <a:r>
              <a:rPr lang="en-US" dirty="0" smtClean="0"/>
              <a:t>a block should be repeated</a:t>
            </a:r>
          </a:p>
          <a:p>
            <a:r>
              <a:rPr lang="en-US" dirty="0" smtClean="0"/>
              <a:t>Avoid deep nesting of loops</a:t>
            </a:r>
          </a:p>
          <a:p>
            <a:pPr lvl="1"/>
            <a:r>
              <a:rPr lang="en-US" dirty="0" smtClean="0"/>
              <a:t>You can extract the loop body in a new method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Loops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3777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sz="3200" dirty="0" smtClean="0"/>
              <a:t>Keep loops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simple</a:t>
            </a:r>
          </a:p>
          <a:p>
            <a:pPr lvl="1" eaLnBrk="1" hangingPunct="1">
              <a:defRPr/>
            </a:pPr>
            <a:r>
              <a:rPr lang="en-US" sz="2800" dirty="0" smtClean="0"/>
              <a:t>This helps people who read your code</a:t>
            </a:r>
          </a:p>
          <a:p>
            <a:pPr eaLnBrk="1" hangingPunct="1">
              <a:defRPr/>
            </a:pPr>
            <a:r>
              <a:rPr lang="en-US" sz="3200" dirty="0" smtClean="0"/>
              <a:t>Treat the inside of the loop as it were a routine</a:t>
            </a:r>
          </a:p>
          <a:p>
            <a:pPr lvl="1" eaLnBrk="1" hangingPunct="1">
              <a:defRPr/>
            </a:pPr>
            <a:r>
              <a:rPr lang="en-US" sz="2800" dirty="0" smtClean="0"/>
              <a:t>Don't make the reader look inside the loop to understand the loop control</a:t>
            </a:r>
          </a:p>
          <a:p>
            <a:pPr eaLnBrk="1" hangingPunct="1">
              <a:defRPr/>
            </a:pPr>
            <a:r>
              <a:rPr lang="en-US" sz="3200" dirty="0" smtClean="0"/>
              <a:t>Think of a loop as a black box: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Loops: Best Practices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13937" y="4495800"/>
            <a:ext cx="10462075" cy="175945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ts val="2600"/>
              </a:lnSpc>
            </a:pPr>
            <a:r>
              <a:rPr lang="en-US" sz="1900" b="1" noProof="1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while (!inputFile.EndOfFile() &amp;&amp; !hasErrors)</a:t>
            </a:r>
          </a:p>
          <a:p>
            <a:pPr>
              <a:lnSpc>
                <a:spcPts val="2600"/>
              </a:lnSpc>
            </a:pPr>
            <a:r>
              <a:rPr lang="en-US" sz="1900" b="1" noProof="1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lnSpc>
                <a:spcPts val="2600"/>
              </a:lnSpc>
            </a:pPr>
            <a:endParaRPr lang="en-US" sz="1900" b="1" noProof="1" smtClean="0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lnSpc>
                <a:spcPts val="2600"/>
              </a:lnSpc>
            </a:pPr>
            <a:endParaRPr lang="en-US" sz="1900" b="1" noProof="1" smtClean="0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lnSpc>
                <a:spcPts val="2600"/>
              </a:lnSpc>
            </a:pPr>
            <a:r>
              <a:rPr lang="en-US" sz="1900" b="1" noProof="1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524952" y="5229100"/>
            <a:ext cx="9040045" cy="685800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algn="ctr">
              <a:lnSpc>
                <a:spcPts val="2600"/>
              </a:lnSpc>
            </a:pPr>
            <a:r>
              <a:rPr lang="en-US" sz="1900" b="1" noProof="1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(black box code)</a:t>
            </a:r>
          </a:p>
        </p:txBody>
      </p:sp>
    </p:spTree>
    <p:extLst>
      <p:ext uri="{BB962C8B-B14F-4D97-AF65-F5344CB8AC3E}">
        <p14:creationId xmlns:p14="http://schemas.microsoft.com/office/powerpoint/2010/main" val="3263478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3000" dirty="0" smtClean="0"/>
              <a:t>Keep loop housekeeping at the start or at the end of the loop block</a:t>
            </a:r>
          </a:p>
          <a:p>
            <a:pPr eaLnBrk="1" hangingPunct="1">
              <a:defRPr/>
            </a:pPr>
            <a:endParaRPr lang="en-US" sz="3000" dirty="0" smtClean="0"/>
          </a:p>
          <a:p>
            <a:pPr eaLnBrk="1" hangingPunct="1">
              <a:defRPr/>
            </a:pPr>
            <a:endParaRPr lang="en-US" sz="3000" dirty="0" smtClean="0"/>
          </a:p>
          <a:p>
            <a:pPr eaLnBrk="1" hangingPunct="1">
              <a:buNone/>
              <a:defRPr/>
            </a:pPr>
            <a:endParaRPr lang="en-US" sz="3000" dirty="0" smtClean="0"/>
          </a:p>
          <a:p>
            <a:pPr eaLnBrk="1" hangingPunct="1">
              <a:spcBef>
                <a:spcPts val="2400"/>
              </a:spcBef>
              <a:defRPr/>
            </a:pPr>
            <a:r>
              <a:rPr lang="en-US" sz="3000" dirty="0" smtClean="0"/>
              <a:t>Use 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meaningful</a:t>
            </a:r>
            <a:r>
              <a:rPr lang="en-US" sz="3000" dirty="0" smtClean="0"/>
              <a:t> variable 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names</a:t>
            </a:r>
            <a:r>
              <a:rPr lang="en-US" sz="3000" dirty="0" smtClean="0"/>
              <a:t> to make loops 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readable</a:t>
            </a:r>
            <a:endParaRPr lang="en-US" sz="30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Loops: Best Practices (2)</a:t>
            </a:r>
            <a:endParaRPr lang="en-US" dirty="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5383398" y="1921396"/>
            <a:ext cx="6399133" cy="184665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while (index &lt; 10)</a:t>
            </a:r>
          </a:p>
          <a:p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...</a:t>
            </a:r>
          </a:p>
          <a:p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...</a:t>
            </a:r>
          </a:p>
          <a:p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index += 2;</a:t>
            </a:r>
          </a:p>
          <a:p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507868" y="1921396"/>
            <a:ext cx="4570809" cy="184665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while (index &lt; 10)</a:t>
            </a:r>
          </a:p>
          <a:p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...</a:t>
            </a:r>
          </a:p>
          <a:p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index += 2;</a:t>
            </a:r>
          </a:p>
          <a:p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...</a:t>
            </a:r>
          </a:p>
          <a:p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507868" y="4636104"/>
            <a:ext cx="4570809" cy="155427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for(i = 2000; i &lt; 2011; i++)</a:t>
            </a:r>
          </a:p>
          <a:p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for(j = 1; j &lt;= 12; j++)</a:t>
            </a:r>
          </a:p>
          <a:p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...</a:t>
            </a:r>
          </a:p>
          <a:p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5383398" y="4636104"/>
            <a:ext cx="6399133" cy="155427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(year = 2000; year &lt; 2011; year++)</a:t>
            </a:r>
          </a:p>
          <a:p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for (month = 1; month &lt;= 12; month++)</a:t>
            </a:r>
          </a:p>
          <a:p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...</a:t>
            </a:r>
          </a:p>
          <a:p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9" name="Picture 8" descr="approve, block, cancel, delete, reject icon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88938" y="1974734"/>
            <a:ext cx="617693" cy="617693"/>
          </a:xfrm>
          <a:prstGeom prst="rect">
            <a:avLst/>
          </a:prstGeom>
          <a:noFill/>
          <a:effectLst>
            <a:outerShdw blurRad="101600" sx="102000" sy="102000" algn="ctr" rotWithShape="0">
              <a:srgbClr val="FF3300">
                <a:alpha val="69804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aken, installed, ok, package, richtig, right, tick, updated icon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030201" y="1978928"/>
            <a:ext cx="626811" cy="626811"/>
          </a:xfrm>
          <a:prstGeom prst="rect">
            <a:avLst/>
          </a:prstGeom>
          <a:noFill/>
          <a:effectLst>
            <a:outerShdw blurRad="101600" sx="102000" sy="102000" algn="ctr" rotWithShape="0">
              <a:schemeClr val="tx2">
                <a:lumMod val="60000"/>
                <a:lumOff val="40000"/>
                <a:alpha val="7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approve, block, cancel, delete, reject icon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09171" y="4712303"/>
            <a:ext cx="617693" cy="617693"/>
          </a:xfrm>
          <a:prstGeom prst="rect">
            <a:avLst/>
          </a:prstGeom>
          <a:noFill/>
          <a:effectLst>
            <a:outerShdw blurRad="101600" sx="102000" sy="102000" algn="ctr" rotWithShape="0">
              <a:srgbClr val="FF3300">
                <a:alpha val="69804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haken, installed, ok, package, richtig, right, tick, updated icon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030201" y="4682952"/>
            <a:ext cx="626811" cy="626811"/>
          </a:xfrm>
          <a:prstGeom prst="rect">
            <a:avLst/>
          </a:prstGeom>
          <a:noFill/>
          <a:effectLst>
            <a:outerShdw blurRad="101600" sx="102000" sy="102000" algn="ctr" rotWithShape="0">
              <a:schemeClr val="tx2">
                <a:lumMod val="60000"/>
                <a:lumOff val="40000"/>
                <a:alpha val="7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6206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/>
              <a:t>Avoid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empty</a:t>
            </a:r>
            <a:r>
              <a:rPr lang="en-US" dirty="0" smtClean="0"/>
              <a:t> loops</a:t>
            </a:r>
          </a:p>
          <a:p>
            <a:pPr eaLnBrk="1" hangingPunct="1">
              <a:defRPr/>
            </a:pPr>
            <a:endParaRPr lang="en-US" dirty="0" smtClean="0"/>
          </a:p>
          <a:p>
            <a:pPr eaLnBrk="1" hangingPunct="1">
              <a:defRPr/>
            </a:pPr>
            <a:endParaRPr lang="en-US" dirty="0" smtClean="0"/>
          </a:p>
          <a:p>
            <a:pPr eaLnBrk="1" hangingPunct="1">
              <a:defRPr/>
            </a:pPr>
            <a:endParaRPr lang="en-US" dirty="0" smtClean="0"/>
          </a:p>
          <a:p>
            <a:pPr marL="0" indent="0" eaLnBrk="1" hangingPunct="1">
              <a:buNone/>
              <a:defRPr/>
            </a:pPr>
            <a:endParaRPr lang="en-US" dirty="0" smtClean="0"/>
          </a:p>
          <a:p>
            <a:pPr eaLnBrk="1" hangingPunct="1">
              <a:spcBef>
                <a:spcPts val="3000"/>
              </a:spcBef>
              <a:defRPr/>
            </a:pPr>
            <a:r>
              <a:rPr lang="en-US" dirty="0" smtClean="0"/>
              <a:t>Be aware of your language loop semantics</a:t>
            </a:r>
          </a:p>
          <a:p>
            <a:pPr lvl="1">
              <a:defRPr/>
            </a:pPr>
            <a:r>
              <a:rPr lang="en-US" dirty="0" smtClean="0"/>
              <a:t>C# </a:t>
            </a:r>
            <a:r>
              <a:rPr lang="en-US" dirty="0"/>
              <a:t>– a</a:t>
            </a:r>
            <a:r>
              <a:rPr lang="en-US" dirty="0" smtClean="0"/>
              <a:t>ccess to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modified closure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Loops: Best Practices (3)</a:t>
            </a:r>
            <a:endParaRPr lang="en-US" dirty="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811445" y="3245584"/>
            <a:ext cx="10360501" cy="163121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 </a:t>
            </a: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inputChar = Console.Read();</a:t>
            </a: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 </a:t>
            </a: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while (inputChar != '\n');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811445" y="1905001"/>
            <a:ext cx="10360501" cy="101566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while ((inputChar = Console.Read()) != '\n') </a:t>
            </a:r>
          </a:p>
          <a:p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 </a:t>
            </a:r>
          </a:p>
        </p:txBody>
      </p:sp>
      <p:pic>
        <p:nvPicPr>
          <p:cNvPr id="9" name="Picture 8" descr="approve, block, cancel, delete, reject icon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241868" y="2036379"/>
            <a:ext cx="761249" cy="761249"/>
          </a:xfrm>
          <a:prstGeom prst="rect">
            <a:avLst/>
          </a:prstGeom>
          <a:noFill/>
          <a:effectLst>
            <a:outerShdw blurRad="101600" sx="102000" sy="102000" algn="ctr" rotWithShape="0">
              <a:srgbClr val="FF3300">
                <a:alpha val="69804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aken, installed, ok, package, richtig, right, tick, updated icon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230984" y="3407979"/>
            <a:ext cx="761249" cy="761249"/>
          </a:xfrm>
          <a:prstGeom prst="rect">
            <a:avLst/>
          </a:prstGeom>
          <a:noFill/>
          <a:effectLst>
            <a:outerShdw blurRad="101600" sx="102000" sy="102000" algn="ctr" rotWithShape="0">
              <a:schemeClr val="tx2">
                <a:lumMod val="60000"/>
                <a:lumOff val="40000"/>
                <a:alpha val="7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0197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Don't explicitly change the index value to force the loop to stop</a:t>
            </a:r>
          </a:p>
          <a:p>
            <a:pPr lvl="1"/>
            <a:r>
              <a:rPr lang="en-US" dirty="0" smtClean="0"/>
              <a:t>Use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en-US" dirty="0" smtClean="0"/>
              <a:t>-loop with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break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instead</a:t>
            </a:r>
          </a:p>
          <a:p>
            <a:r>
              <a:rPr lang="en-US" dirty="0" smtClean="0"/>
              <a:t>Put only the controlling statements in the loop header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Loops: Tips on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for</a:t>
            </a:r>
            <a:r>
              <a:rPr lang="en-US" dirty="0" smtClean="0"/>
              <a:t>-Loop</a:t>
            </a:r>
            <a:endParaRPr lang="en-US" dirty="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711015" y="3422657"/>
            <a:ext cx="4875530" cy="193899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(i = 0, sum = 0; </a:t>
            </a:r>
          </a:p>
          <a:p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 &lt; length; </a:t>
            </a:r>
          </a:p>
          <a:p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sum += arr[i], i++)</a:t>
            </a:r>
          </a:p>
          <a:p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;</a:t>
            </a:r>
          </a:p>
          <a:p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5992839" y="3422657"/>
            <a:ext cx="5484971" cy="193899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sum = 0;</a:t>
            </a: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(i = 0; i &lt; length; i++)</a:t>
            </a: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sum += arr[i];</a:t>
            </a: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endParaRPr lang="en-US" sz="20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9" name="Picture 8" descr="approve, block, cancel, delete, reject icon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70362" y="3581400"/>
            <a:ext cx="738250" cy="738250"/>
          </a:xfrm>
          <a:prstGeom prst="rect">
            <a:avLst/>
          </a:prstGeom>
          <a:noFill/>
          <a:effectLst>
            <a:outerShdw blurRad="101600" sx="102000" sy="102000" algn="ctr" rotWithShape="0">
              <a:srgbClr val="FF3300">
                <a:alpha val="69804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aken, installed, ok, package, richtig, right, tick, updated icon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524898" y="3581400"/>
            <a:ext cx="738250" cy="738250"/>
          </a:xfrm>
          <a:prstGeom prst="rect">
            <a:avLst/>
          </a:prstGeom>
          <a:noFill/>
          <a:effectLst>
            <a:outerShdw blurRad="101600" sx="102000" sy="102000" algn="ctr" rotWithShape="0">
              <a:schemeClr val="tx2">
                <a:lumMod val="60000"/>
                <a:lumOff val="40000"/>
                <a:alpha val="7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6235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When statement order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matters</a:t>
            </a:r>
          </a:p>
          <a:p>
            <a:pPr lvl="1">
              <a:lnSpc>
                <a:spcPct val="100000"/>
              </a:lnSpc>
              <a:buNone/>
            </a:pPr>
            <a:endParaRPr lang="en-US" dirty="0" smtClean="0"/>
          </a:p>
          <a:p>
            <a:pPr lvl="1">
              <a:lnSpc>
                <a:spcPct val="100000"/>
              </a:lnSpc>
            </a:pPr>
            <a:endParaRPr lang="en-US" dirty="0" smtClean="0"/>
          </a:p>
          <a:p>
            <a:pPr lvl="1">
              <a:lnSpc>
                <a:spcPct val="100000"/>
              </a:lnSpc>
            </a:pPr>
            <a:r>
              <a:rPr lang="en-US" dirty="0" smtClean="0"/>
              <a:t>Make dependencies obvious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Name methods according to dependencies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Use method parameters</a:t>
            </a:r>
          </a:p>
          <a:p>
            <a:pPr lvl="1">
              <a:lnSpc>
                <a:spcPct val="100000"/>
              </a:lnSpc>
            </a:pPr>
            <a:endParaRPr lang="en-US" dirty="0" smtClean="0"/>
          </a:p>
          <a:p>
            <a:pPr lvl="1">
              <a:lnSpc>
                <a:spcPct val="100000"/>
              </a:lnSpc>
            </a:pPr>
            <a:endParaRPr lang="en-US" dirty="0" smtClean="0"/>
          </a:p>
          <a:p>
            <a:pPr lvl="1">
              <a:lnSpc>
                <a:spcPct val="100000"/>
              </a:lnSpc>
            </a:pPr>
            <a:r>
              <a:rPr lang="en-US" dirty="0" smtClean="0"/>
              <a:t>Document the control flow if needed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Straight-Line Code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14162" y="4775537"/>
            <a:ext cx="10462075" cy="101566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data = GetData();</a:t>
            </a: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groupedData = GroupData(data);</a:t>
            </a: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PrintGroupedData(groupedData);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914162" y="1803737"/>
            <a:ext cx="10462075" cy="101566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GetData();</a:t>
            </a:r>
          </a:p>
          <a:p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GroupData();</a:t>
            </a:r>
          </a:p>
          <a:p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Print();</a:t>
            </a:r>
          </a:p>
        </p:txBody>
      </p:sp>
      <p:pic>
        <p:nvPicPr>
          <p:cNvPr id="7" name="Picture 2" descr="haken, installed, ok, package, richtig, right, tick, updated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466054" y="4775537"/>
            <a:ext cx="812699" cy="812699"/>
          </a:xfrm>
          <a:prstGeom prst="rect">
            <a:avLst/>
          </a:prstGeom>
          <a:noFill/>
          <a:effectLst>
            <a:outerShdw blurRad="101600" sx="102000" sy="102000" algn="ctr" rotWithShape="0">
              <a:schemeClr val="tx2">
                <a:lumMod val="60000"/>
                <a:lumOff val="40000"/>
                <a:alpha val="7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pprove, block, cancel, delete, reject icon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514012" y="1874451"/>
            <a:ext cx="792549" cy="792549"/>
          </a:xfrm>
          <a:prstGeom prst="rect">
            <a:avLst/>
          </a:prstGeom>
          <a:noFill/>
          <a:effectLst>
            <a:outerShdw blurRad="101600" sx="102000" sy="102000" algn="ctr" rotWithShape="0">
              <a:srgbClr val="FF3300">
                <a:alpha val="69804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6258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Avoid code that depends on the loop index's final value</a:t>
            </a:r>
          </a:p>
          <a:p>
            <a:pPr lvl="1"/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Loops: Tips on 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n-US" dirty="0" smtClean="0"/>
              <a:t>-Loop (2)</a:t>
            </a:r>
            <a:endParaRPr lang="en-US" dirty="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488787" y="2104901"/>
            <a:ext cx="5484971" cy="440120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(i = 0; i &lt; length; i++)</a:t>
            </a:r>
          </a:p>
          <a:p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if (array[i].Id == key)</a:t>
            </a:r>
          </a:p>
          <a:p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{</a:t>
            </a:r>
          </a:p>
          <a:p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break;</a:t>
            </a:r>
          </a:p>
          <a:p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endParaRPr lang="en-US" sz="2000" b="1" noProof="1" smtClean="0">
              <a:solidFill>
                <a:srgbClr val="FB816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Lots of code</a:t>
            </a:r>
          </a:p>
          <a:p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...</a:t>
            </a:r>
          </a:p>
          <a:p>
            <a:endParaRPr lang="en-US" sz="2000" b="1" noProof="1" smtClean="0">
              <a:solidFill>
                <a:srgbClr val="FB816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return (i &lt; length);</a:t>
            </a:r>
            <a:endParaRPr lang="en-US" sz="2000" b="1" noProof="1">
              <a:solidFill>
                <a:srgbClr val="FB816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endParaRPr lang="en-US" sz="2000" b="1" noProof="1">
              <a:solidFill>
                <a:srgbClr val="FB816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endParaRPr lang="en-US" sz="2000" b="1" noProof="1" smtClean="0">
              <a:solidFill>
                <a:srgbClr val="FB816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6265901" y="2104901"/>
            <a:ext cx="5484971" cy="440120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bool found = false;</a:t>
            </a: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(i = 0; i &lt; length; i++)</a:t>
            </a: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if (array[i].Id == key)</a:t>
            </a: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{</a:t>
            </a: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found = true;</a:t>
            </a: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break;</a:t>
            </a: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endParaRPr lang="en-US" sz="20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Lots of code</a:t>
            </a: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...</a:t>
            </a:r>
          </a:p>
          <a:p>
            <a:endParaRPr lang="en-US" sz="20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return found;</a:t>
            </a:r>
          </a:p>
        </p:txBody>
      </p:sp>
      <p:pic>
        <p:nvPicPr>
          <p:cNvPr id="11" name="Picture 10" descr="approve, block, cancel, delete, reject icon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05842" y="2298864"/>
            <a:ext cx="738250" cy="738250"/>
          </a:xfrm>
          <a:prstGeom prst="rect">
            <a:avLst/>
          </a:prstGeom>
          <a:noFill/>
          <a:effectLst>
            <a:outerShdw blurRad="101600" sx="102000" sy="102000" algn="ctr" rotWithShape="0">
              <a:srgbClr val="FF3300">
                <a:alpha val="69804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haken, installed, ok, package, richtig, right, tick, updated icon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766362" y="2309750"/>
            <a:ext cx="738250" cy="738250"/>
          </a:xfrm>
          <a:prstGeom prst="rect">
            <a:avLst/>
          </a:prstGeom>
          <a:noFill/>
          <a:effectLst>
            <a:outerShdw blurRad="101600" sx="102000" sy="102000" algn="ctr" rotWithShape="0">
              <a:schemeClr val="tx2">
                <a:lumMod val="60000"/>
                <a:lumOff val="40000"/>
                <a:alpha val="7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6410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Use </a:t>
            </a:r>
            <a:r>
              <a:rPr lang="en-US" sz="36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continue</a:t>
            </a:r>
            <a:r>
              <a:rPr lang="en-US" sz="3600" dirty="0" smtClean="0">
                <a:solidFill>
                  <a:schemeClr val="tx2">
                    <a:lumMod val="90000"/>
                  </a:schemeClr>
                </a:solidFill>
              </a:rPr>
              <a:t> </a:t>
            </a:r>
            <a:r>
              <a:rPr lang="en-US" sz="3600" dirty="0" smtClean="0"/>
              <a:t>for tests at the </a:t>
            </a:r>
            <a:br>
              <a:rPr lang="en-US" sz="3600" dirty="0" smtClean="0"/>
            </a:br>
            <a:r>
              <a:rPr lang="en-US" sz="3600" dirty="0" smtClean="0"/>
              <a:t>top of a loop to avoid nested </a:t>
            </a:r>
            <a:r>
              <a:rPr lang="en-US" sz="36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US" sz="3600" dirty="0" smtClean="0"/>
              <a:t>-s</a:t>
            </a:r>
            <a:endParaRPr lang="en-US" sz="3600" dirty="0" smtClean="0">
              <a:solidFill>
                <a:schemeClr val="tx2">
                  <a:lumMod val="90000"/>
                </a:schemeClr>
              </a:solidFill>
            </a:endParaRPr>
          </a:p>
          <a:p>
            <a:r>
              <a:rPr lang="en-US" sz="3600" dirty="0" smtClean="0"/>
              <a:t>Avoid loops with lots of </a:t>
            </a:r>
            <a:r>
              <a:rPr lang="en-US" sz="36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break</a:t>
            </a:r>
            <a:r>
              <a:rPr lang="en-US" sz="3600" dirty="0" smtClean="0"/>
              <a:t>-s scattered trough it</a:t>
            </a:r>
          </a:p>
          <a:p>
            <a:r>
              <a:rPr lang="en-US" sz="3600" dirty="0" smtClean="0"/>
              <a:t>Use </a:t>
            </a:r>
            <a:r>
              <a:rPr lang="en-US" sz="36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break</a:t>
            </a:r>
            <a:r>
              <a:rPr lang="en-US" sz="3600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600" dirty="0" smtClean="0"/>
              <a:t>and </a:t>
            </a:r>
            <a:r>
              <a:rPr lang="en-US" sz="36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continue</a:t>
            </a:r>
            <a:r>
              <a:rPr lang="en-US" sz="3600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600" dirty="0" smtClean="0"/>
              <a:t>only with caution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Loops: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break</a:t>
            </a:r>
            <a:r>
              <a:rPr lang="en-US" dirty="0" smtClean="0"/>
              <a:t> and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continue</a:t>
            </a:r>
            <a:endParaRPr lang="en-US" dirty="0"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5112" y="4114800"/>
            <a:ext cx="4418601" cy="220766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698390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Try to make the loops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short enough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/>
            </a:r>
            <a:b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</a:br>
            <a:r>
              <a:rPr lang="en-US" dirty="0" smtClean="0"/>
              <a:t>to view it all at once (one screen)</a:t>
            </a:r>
          </a:p>
          <a:p>
            <a:r>
              <a:rPr lang="en-US" dirty="0" smtClean="0"/>
              <a:t>Use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methods</a:t>
            </a:r>
            <a:r>
              <a:rPr lang="en-US" dirty="0" smtClean="0"/>
              <a:t> to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shorten</a:t>
            </a:r>
            <a:r>
              <a:rPr lang="en-US" dirty="0" smtClean="0"/>
              <a:t> the loop body</a:t>
            </a:r>
          </a:p>
          <a:p>
            <a:r>
              <a:rPr lang="en-US" dirty="0" smtClean="0"/>
              <a:t>Make long loops especially clear </a:t>
            </a:r>
          </a:p>
          <a:p>
            <a:r>
              <a:rPr lang="en-US" dirty="0" smtClean="0"/>
              <a:t>Avoid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deep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nesting</a:t>
            </a:r>
            <a:r>
              <a:rPr lang="en-US" dirty="0" smtClean="0"/>
              <a:t> in loops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Long Should a Loop Be?</a:t>
            </a:r>
            <a:endParaRPr lang="en-US" dirty="0"/>
          </a:p>
        </p:txBody>
      </p:sp>
      <p:pic>
        <p:nvPicPr>
          <p:cNvPr id="5" name="Picture 2" descr="http://www.adventurequilter.com/e-Learning/Articles/Images/Loops-1-direction-+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5400000">
            <a:off x="7681290" y="2223122"/>
            <a:ext cx="2667000" cy="477395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6511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5105400"/>
            <a:ext cx="8938472" cy="736411"/>
          </a:xfrm>
        </p:spPr>
        <p:txBody>
          <a:bodyPr/>
          <a:lstStyle/>
          <a:p>
            <a:pPr>
              <a:lnSpc>
                <a:spcPts val="5000"/>
              </a:lnSpc>
            </a:pPr>
            <a:r>
              <a:rPr lang="en-US" dirty="0" smtClean="0"/>
              <a:t>Other Control Flow Structures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446212" y="5823179"/>
            <a:ext cx="8938472" cy="719034"/>
          </a:xfrm>
        </p:spPr>
        <p:txBody>
          <a:bodyPr/>
          <a:lstStyle/>
          <a:p>
            <a:r>
              <a:rPr lang="en-US" dirty="0" smtClean="0"/>
              <a:t>return, goto</a:t>
            </a:r>
            <a:endParaRPr lang="en-US" dirty="0"/>
          </a:p>
        </p:txBody>
      </p:sp>
      <p:pic>
        <p:nvPicPr>
          <p:cNvPr id="1026" name="Picture 2" descr="http://mhj.io/images/got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9812" y="150214"/>
            <a:ext cx="4446164" cy="493341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2646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when it enhances readability</a:t>
            </a:r>
          </a:p>
          <a:p>
            <a:r>
              <a:rPr lang="en-US" dirty="0" smtClean="0"/>
              <a:t>Use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to avoid deep nesting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>
              <a:spcBef>
                <a:spcPts val="1800"/>
              </a:spcBef>
            </a:pPr>
            <a:r>
              <a:rPr lang="en-US" dirty="0" smtClean="0"/>
              <a:t>Avoid multiple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dirty="0" smtClean="0"/>
              <a:t>-s in long methods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dirty="0" smtClean="0"/>
              <a:t> Statement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431461" y="2513901"/>
            <a:ext cx="5586545" cy="286232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void ParseString(string str)</a:t>
            </a:r>
          </a:p>
          <a:p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if (string != null)</a:t>
            </a:r>
          </a:p>
          <a:p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// Lots of code</a:t>
            </a:r>
          </a:p>
          <a:p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endParaRPr lang="en-US" sz="2000" b="1" noProof="1">
              <a:solidFill>
                <a:srgbClr val="FB816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endParaRPr lang="en-US" sz="2000" b="1" noProof="1" smtClean="0">
              <a:solidFill>
                <a:srgbClr val="FB816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322727" y="2513901"/>
            <a:ext cx="5484971" cy="286232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void ParseString(string str)</a:t>
            </a: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if (string == null)</a:t>
            </a: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return;</a:t>
            </a: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endParaRPr lang="en-US" sz="20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// Lots of code</a:t>
            </a: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 </a:t>
            </a:r>
          </a:p>
        </p:txBody>
      </p:sp>
      <p:pic>
        <p:nvPicPr>
          <p:cNvPr id="9" name="Picture 8" descr="approve, block, cancel, delete, reject icon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14698" y="2656114"/>
            <a:ext cx="719060" cy="719060"/>
          </a:xfrm>
          <a:prstGeom prst="rect">
            <a:avLst/>
          </a:prstGeom>
          <a:noFill/>
          <a:effectLst>
            <a:outerShdw blurRad="101600" sx="102000" sy="102000" algn="ctr" rotWithShape="0">
              <a:srgbClr val="FF3300">
                <a:alpha val="69804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aken, installed, ok, package, richtig, right, tick, updated icon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916784" y="2645500"/>
            <a:ext cx="729674" cy="729674"/>
          </a:xfrm>
          <a:prstGeom prst="rect">
            <a:avLst/>
          </a:prstGeom>
          <a:noFill/>
          <a:effectLst>
            <a:outerShdw blurRad="101600" sx="102000" sy="102000" algn="ctr" rotWithShape="0">
              <a:schemeClr val="tx2">
                <a:lumMod val="60000"/>
                <a:lumOff val="40000"/>
                <a:alpha val="7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5404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Avoid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goto</a:t>
            </a:r>
            <a:r>
              <a:rPr lang="en-US" noProof="1" smtClean="0"/>
              <a:t>-s</a:t>
            </a:r>
            <a:r>
              <a:rPr lang="en-US" dirty="0" smtClean="0"/>
              <a:t>, because they have a tendency to introduce spaghetti code</a:t>
            </a:r>
          </a:p>
          <a:p>
            <a:r>
              <a:rPr lang="en-US" dirty="0" smtClean="0">
                <a:hlinkClick r:id="rId2"/>
              </a:rPr>
              <a:t>“A Case Against the</a:t>
            </a:r>
            <a:br>
              <a:rPr lang="en-US" dirty="0" smtClean="0">
                <a:hlinkClick r:id="rId2"/>
              </a:rPr>
            </a:br>
            <a:r>
              <a:rPr lang="en-US" dirty="0" smtClean="0">
                <a:hlinkClick r:id="rId2"/>
              </a:rPr>
              <a:t>GO TO Statement”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smtClean="0"/>
              <a:t>by </a:t>
            </a:r>
            <a:r>
              <a:rPr lang="en-US" noProof="1" smtClean="0"/>
              <a:t>Edsger Dijkstra</a:t>
            </a:r>
          </a:p>
          <a:p>
            <a:r>
              <a:rPr lang="en-US" dirty="0" smtClean="0"/>
              <a:t>Use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goto</a:t>
            </a:r>
            <a:r>
              <a:rPr lang="en-US" noProof="1" smtClean="0"/>
              <a:t>-s</a:t>
            </a:r>
            <a:r>
              <a:rPr lang="en-US" dirty="0" smtClean="0"/>
              <a:t> as a last resort</a:t>
            </a:r>
          </a:p>
          <a:p>
            <a:pPr lvl="1"/>
            <a:r>
              <a:rPr lang="en-US" dirty="0" smtClean="0"/>
              <a:t>If they make the code </a:t>
            </a:r>
            <a:br>
              <a:rPr lang="en-US" dirty="0" smtClean="0"/>
            </a:br>
            <a:r>
              <a:rPr lang="en-US" dirty="0" smtClean="0"/>
              <a:t>more maintainable</a:t>
            </a:r>
          </a:p>
          <a:p>
            <a:r>
              <a:rPr lang="en-US" dirty="0" smtClean="0"/>
              <a:t>C# supports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goto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with </a:t>
            </a:r>
            <a:br>
              <a:rPr lang="en-US" dirty="0" smtClean="0"/>
            </a:br>
            <a:r>
              <a:rPr lang="en-US" dirty="0" smtClean="0"/>
              <a:t>labels,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but avoid it</a:t>
            </a:r>
            <a:r>
              <a:rPr lang="en-US" dirty="0" smtClean="0"/>
              <a:t>!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GOTO</a:t>
            </a:r>
            <a:endParaRPr lang="en-US" dirty="0"/>
          </a:p>
        </p:txBody>
      </p:sp>
      <p:pic>
        <p:nvPicPr>
          <p:cNvPr id="1026" name="Picture 2" descr="Edsger W. Dijkstra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81137" y="1981200"/>
            <a:ext cx="1927675" cy="1458185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19589" y="3429000"/>
            <a:ext cx="3656965" cy="2932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404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4803893"/>
            <a:ext cx="10820400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 smtClean="0"/>
              <a:t>Using Control Flow Structures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446212" y="5712544"/>
            <a:ext cx="8938472" cy="719034"/>
          </a:xfrm>
        </p:spPr>
        <p:txBody>
          <a:bodyPr/>
          <a:lstStyle/>
          <a:p>
            <a:r>
              <a:rPr lang="en-US" dirty="0" smtClean="0"/>
              <a:t>Exercises in Class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7157" y="866750"/>
            <a:ext cx="3524026" cy="363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928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2" y="990600"/>
            <a:ext cx="11804821" cy="5570355"/>
          </a:xfrm>
        </p:spPr>
        <p:txBody>
          <a:bodyPr>
            <a:noAutofit/>
          </a:bodyPr>
          <a:lstStyle/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Straight-Line Code</a:t>
            </a:r>
            <a:endParaRPr lang="en-US" dirty="0" smtClean="0"/>
          </a:p>
          <a:p>
            <a:pPr marL="761946" lvl="1" indent="-457200">
              <a:lnSpc>
                <a:spcPct val="100000"/>
              </a:lnSpc>
            </a:pPr>
            <a:r>
              <a:rPr lang="en-US" dirty="0" smtClean="0"/>
              <a:t>Order methods by their dependencies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dirty="0" smtClean="0"/>
              <a:t>Conditional Statements and Loops</a:t>
            </a:r>
          </a:p>
          <a:p>
            <a:pPr marL="761946" lvl="1" indent="-457200">
              <a:lnSpc>
                <a:spcPct val="100000"/>
              </a:lnSpc>
            </a:pPr>
            <a:r>
              <a:rPr lang="en-US" dirty="0" smtClean="0"/>
              <a:t>Order the cases by frequency or natural order</a:t>
            </a:r>
          </a:p>
          <a:p>
            <a:pPr marL="761946" lvl="1" indent="-457200">
              <a:lnSpc>
                <a:spcPct val="100000"/>
              </a:lnSpc>
            </a:pPr>
            <a:r>
              <a:rPr lang="en-US" dirty="0" smtClean="0"/>
              <a:t>Keep expressions and statements simple</a:t>
            </a:r>
          </a:p>
          <a:p>
            <a:pPr marL="761946" lvl="1" indent="-457200">
              <a:lnSpc>
                <a:spcPct val="100000"/>
              </a:lnSpc>
            </a:pPr>
            <a:r>
              <a:rPr lang="en-US" dirty="0" smtClean="0"/>
              <a:t>Use the appropriate control flow structures</a:t>
            </a:r>
          </a:p>
          <a:p>
            <a:pPr marL="761946" lvl="1" indent="-457200">
              <a:lnSpc>
                <a:spcPct val="100000"/>
              </a:lnSpc>
            </a:pPr>
            <a:r>
              <a:rPr lang="en-US" dirty="0" smtClean="0"/>
              <a:t>Don't </a:t>
            </a:r>
            <a:r>
              <a:rPr lang="en-US" dirty="0"/>
              <a:t>use </a:t>
            </a:r>
            <a:r>
              <a:rPr lang="en-US" b="1" dirty="0" err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goto</a:t>
            </a:r>
            <a:endParaRPr lang="en-US" b="1" dirty="0" smtClean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pic>
        <p:nvPicPr>
          <p:cNvPr id="7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1587" y="1295400"/>
            <a:ext cx="3594991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9635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hlinkClick r:id="rId3"/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980612" y="2729472"/>
            <a:ext cx="1726158" cy="932887"/>
          </a:xfrm>
          <a:prstGeom prst="roundRect">
            <a:avLst>
              <a:gd name="adj" fmla="val 2953"/>
            </a:avLst>
          </a:prstGeom>
        </p:spPr>
      </p:pic>
      <p:pic>
        <p:nvPicPr>
          <p:cNvPr id="5" name="Picture 4">
            <a:hlinkClick r:id="rId5"/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12764" y="1295401"/>
            <a:ext cx="1752600" cy="804224"/>
          </a:xfrm>
          <a:prstGeom prst="roundRect">
            <a:avLst>
              <a:gd name="adj" fmla="val 3159"/>
            </a:avLst>
          </a:prstGeom>
        </p:spPr>
      </p:pic>
      <p:pic>
        <p:nvPicPr>
          <p:cNvPr id="7" name="Picture 6">
            <a:hlinkClick r:id="rId7"/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468146" y="1295400"/>
            <a:ext cx="2040956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8" name="Picture 7">
            <a:hlinkClick r:id="rId9"/>
          </p:cNvPr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824428" y="1295400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9" name="Picture 8">
            <a:hlinkClick r:id="rId11"/>
          </p:cNvPr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12764" y="5373443"/>
            <a:ext cx="3352800" cy="849557"/>
          </a:xfrm>
          <a:prstGeom prst="roundRect">
            <a:avLst>
              <a:gd name="adj" fmla="val 3159"/>
            </a:avLst>
          </a:prstGeom>
        </p:spPr>
      </p:pic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Control Flow, Conditional Statements and Loops</a:t>
            </a:r>
          </a:p>
        </p:txBody>
      </p:sp>
      <p:pic>
        <p:nvPicPr>
          <p:cNvPr id="13" name="Picture 12">
            <a:hlinkClick r:id="rId13"/>
          </p:cNvPr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358563" y="5373443"/>
            <a:ext cx="2753589" cy="849556"/>
          </a:xfrm>
          <a:prstGeom prst="roundRect">
            <a:avLst>
              <a:gd name="adj" fmla="val 2953"/>
            </a:avLst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63552"/>
          </a:xfrm>
        </p:spPr>
        <p:txBody>
          <a:bodyPr/>
          <a:lstStyle/>
          <a:p>
            <a:r>
              <a:rPr lang="en-US" dirty="0">
                <a:hlinkClick r:id="rId15"/>
              </a:rPr>
              <a:t>https</a:t>
            </a:r>
            <a:r>
              <a:rPr lang="en-US" dirty="0">
                <a:hlinkClick r:id="rId16"/>
              </a:rPr>
              <a:t>https://</a:t>
            </a:r>
            <a:r>
              <a:rPr lang="en-US" dirty="0" smtClean="0">
                <a:hlinkClick r:id="rId16"/>
              </a:rPr>
              <a:t>softuni.bg/courses/oop/</a:t>
            </a:r>
            <a:endParaRPr lang="en-US" dirty="0"/>
          </a:p>
        </p:txBody>
      </p:sp>
      <p:pic>
        <p:nvPicPr>
          <p:cNvPr id="16" name="Picture 15">
            <a:hlinkClick r:id="rId17"/>
          </p:cNvPr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7633728" y="5373443"/>
            <a:ext cx="4073042" cy="849556"/>
          </a:xfrm>
          <a:prstGeom prst="roundRect">
            <a:avLst>
              <a:gd name="adj" fmla="val 3159"/>
            </a:avLst>
          </a:prstGeom>
        </p:spPr>
      </p:pic>
      <p:pic>
        <p:nvPicPr>
          <p:cNvPr id="18" name="Picture 17">
            <a:hlinkClick r:id="rId19"/>
          </p:cNvPr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8075612" y="1316222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4" name="Picture 3">
            <a:hlinkClick r:id="rId21"/>
          </p:cNvPr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5713413" y="4251041"/>
            <a:ext cx="5993358" cy="550371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2889615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License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</a:t>
            </a:r>
            <a:r>
              <a:rPr lang="en-US" dirty="0" smtClean="0"/>
              <a:t>course (slides, examples, demos, videos, homework, etc.)</a:t>
            </a:r>
            <a:br>
              <a:rPr lang="en-US" dirty="0" smtClean="0"/>
            </a:br>
            <a:r>
              <a:rPr lang="en-US" dirty="0" smtClean="0"/>
              <a:t>is </a:t>
            </a:r>
            <a:r>
              <a:rPr lang="en-US" dirty="0"/>
              <a:t>licensed </a:t>
            </a:r>
            <a:r>
              <a:rPr lang="en-US" dirty="0" smtClean="0"/>
              <a:t>under </a:t>
            </a:r>
            <a:r>
              <a:rPr lang="en-US" dirty="0"/>
              <a:t>the </a:t>
            </a:r>
            <a:r>
              <a:rPr lang="en-US" dirty="0" smtClean="0"/>
              <a:t>"</a:t>
            </a:r>
            <a:r>
              <a:rPr lang="en-US" dirty="0" smtClean="0">
                <a:hlinkClick r:id="rId3"/>
              </a:rPr>
              <a:t>Creative </a:t>
            </a:r>
            <a:r>
              <a:rPr lang="en-US" dirty="0">
                <a:hlinkClick r:id="rId3"/>
              </a:rPr>
              <a:t>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4.0 </a:t>
            </a:r>
            <a:r>
              <a:rPr lang="en-US" dirty="0" smtClean="0">
                <a:hlinkClick r:id="rId3"/>
              </a:rPr>
              <a:t>International</a:t>
            </a:r>
            <a:r>
              <a:rPr lang="en-US" dirty="0" smtClean="0"/>
              <a:t>" 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49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88815" y="4724400"/>
            <a:ext cx="11804822" cy="1997079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2400" dirty="0" smtClean="0"/>
              <a:t>Attribution: this work may contain portions from</a:t>
            </a:r>
          </a:p>
          <a:p>
            <a:pPr lvl="1"/>
            <a:r>
              <a:rPr lang="en-US" sz="2000" dirty="0" smtClean="0"/>
              <a:t>"</a:t>
            </a:r>
            <a:r>
              <a:rPr lang="en-US" sz="2000" dirty="0" smtClean="0">
                <a:hlinkClick r:id="rId5"/>
              </a:rPr>
              <a:t>Fundamentals </a:t>
            </a:r>
            <a:r>
              <a:rPr lang="en-US" sz="2000" dirty="0">
                <a:hlinkClick r:id="rId5"/>
              </a:rPr>
              <a:t>of Computer Programming with C</a:t>
            </a:r>
            <a:r>
              <a:rPr lang="en-US" sz="2000" dirty="0" smtClean="0">
                <a:hlinkClick r:id="rId5"/>
              </a:rPr>
              <a:t>#</a:t>
            </a:r>
            <a:r>
              <a:rPr lang="en-US" sz="2000" dirty="0" smtClean="0"/>
              <a:t>" book by Svetlin Nakov &amp; Co. under </a:t>
            </a:r>
            <a:r>
              <a:rPr lang="en-US" sz="2000" dirty="0" smtClean="0">
                <a:hlinkClick r:id="rId6"/>
              </a:rPr>
              <a:t>CC-BY-SA</a:t>
            </a:r>
            <a:r>
              <a:rPr lang="en-US" sz="2000" dirty="0" smtClean="0"/>
              <a:t> license</a:t>
            </a:r>
          </a:p>
          <a:p>
            <a:pPr lvl="1"/>
            <a:r>
              <a:rPr lang="en-US" sz="2000" dirty="0" smtClean="0"/>
              <a:t>"</a:t>
            </a:r>
            <a:r>
              <a:rPr lang="en-US" sz="2000" dirty="0" smtClean="0">
                <a:hlinkClick r:id="rId7"/>
              </a:rPr>
              <a:t>High Quality Code</a:t>
            </a:r>
            <a:r>
              <a:rPr lang="en-US" sz="2000" dirty="0" smtClean="0"/>
              <a:t>" course by </a:t>
            </a:r>
            <a:r>
              <a:rPr lang="en-US" sz="2000" noProof="1" smtClean="0"/>
              <a:t>Telerik Academy</a:t>
            </a:r>
            <a:r>
              <a:rPr lang="en-US" sz="2000" dirty="0" smtClean="0"/>
              <a:t> under </a:t>
            </a:r>
            <a:r>
              <a:rPr lang="en-US" sz="2000" dirty="0" smtClean="0">
                <a:hlinkClick r:id="rId8"/>
              </a:rPr>
              <a:t>CC-BY-NC-SA</a:t>
            </a:r>
            <a:r>
              <a:rPr lang="en-US" sz="2000" dirty="0" smtClean="0"/>
              <a:t> license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174095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When statements' order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does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not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matter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Make code read from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top</a:t>
            </a:r>
            <a:r>
              <a:rPr lang="en-US" dirty="0" smtClean="0"/>
              <a:t> to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bottom</a:t>
            </a:r>
            <a:r>
              <a:rPr lang="en-US" dirty="0" smtClean="0"/>
              <a:t> like a newspaper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Group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smtClean="0"/>
              <a:t>related statements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together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Make clear boundaries for dependencies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Use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blank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lines</a:t>
            </a:r>
            <a:r>
              <a:rPr lang="en-US" dirty="0" smtClean="0"/>
              <a:t> to separate dependencies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User separate method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Straight-Line Code (2)</a:t>
            </a:r>
            <a:endParaRPr lang="en-US" dirty="0"/>
          </a:p>
        </p:txBody>
      </p:sp>
      <p:pic>
        <p:nvPicPr>
          <p:cNvPr id="1028" name="Picture 4" descr="C:\Users\Stefan Dobrev\AppData\Local\Microsoft\Windows\Temporary Internet Files\Content.IE5\O31XIKJB\MCj04260620000[1].wmf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761412" y="2676787"/>
            <a:ext cx="2581210" cy="18669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61389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Software University Foundation 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University </a:t>
            </a:r>
            <a:r>
              <a:rPr lang="en-US" dirty="0"/>
              <a:t>@ </a:t>
            </a:r>
            <a:r>
              <a:rPr lang="en-US" dirty="0" smtClean="0"/>
              <a:t>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</a:t>
            </a:r>
            <a:r>
              <a:rPr lang="en-US" dirty="0"/>
              <a:t>University @ </a:t>
            </a:r>
            <a:r>
              <a:rPr lang="en-US" dirty="0" smtClean="0"/>
              <a:t>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 smtClean="0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descr="http://softuni.bg" title="Software University">
            <a:hlinkClick r:id="rId4" tooltip="Software University"/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6400" y="1594686"/>
            <a:ext cx="1701050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descr="http://softuni.org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descr="http://www.facebook.com/SoftwareUniversity" title="Software University @ Facebook">
            <a:hlinkClick r:id="rId10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http://www.youtube.com/SoftwareUniversity" title="Software University Videos @ YouTube">
            <a:hlinkClick r:id="rId6" tooltip="Software University YouTube Video Channel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7" tooltip="Software University Discussion Forum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4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762304" y="3093954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871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Straight-Line Code – Examples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11015" y="1033244"/>
            <a:ext cx="10766795" cy="56388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>
              <a:lnSpc>
                <a:spcPct val="85000"/>
              </a:lnSpc>
            </a:pPr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ReportFooter CreateReportFooter(Report report)</a:t>
            </a:r>
          </a:p>
          <a:p>
            <a:pPr>
              <a:lnSpc>
                <a:spcPct val="85000"/>
              </a:lnSpc>
            </a:pPr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lnSpc>
                <a:spcPct val="85000"/>
              </a:lnSpc>
            </a:pPr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// …</a:t>
            </a:r>
          </a:p>
          <a:p>
            <a:pPr>
              <a:lnSpc>
                <a:spcPct val="85000"/>
              </a:lnSpc>
            </a:pPr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>
              <a:lnSpc>
                <a:spcPct val="85000"/>
              </a:lnSpc>
              <a:spcBef>
                <a:spcPts val="1200"/>
              </a:spcBef>
            </a:pPr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ReportHeader CreateReportHeader(Report report)</a:t>
            </a:r>
          </a:p>
          <a:p>
            <a:pPr>
              <a:lnSpc>
                <a:spcPct val="85000"/>
              </a:lnSpc>
            </a:pPr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lnSpc>
                <a:spcPct val="85000"/>
              </a:lnSpc>
            </a:pPr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// …</a:t>
            </a:r>
          </a:p>
          <a:p>
            <a:pPr>
              <a:lnSpc>
                <a:spcPct val="85000"/>
              </a:lnSpc>
            </a:pPr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>
              <a:lnSpc>
                <a:spcPct val="85000"/>
              </a:lnSpc>
              <a:spcBef>
                <a:spcPts val="1200"/>
              </a:spcBef>
            </a:pPr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Report CreateReport()</a:t>
            </a:r>
          </a:p>
          <a:p>
            <a:pPr>
              <a:lnSpc>
                <a:spcPct val="85000"/>
              </a:lnSpc>
            </a:pPr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lnSpc>
                <a:spcPct val="85000"/>
              </a:lnSpc>
            </a:pPr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var report = new Report();</a:t>
            </a:r>
          </a:p>
          <a:p>
            <a:pPr>
              <a:lnSpc>
                <a:spcPct val="85000"/>
              </a:lnSpc>
            </a:pPr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report.Footer = CreateReportFooter(report);</a:t>
            </a:r>
          </a:p>
          <a:p>
            <a:pPr>
              <a:lnSpc>
                <a:spcPct val="85000"/>
              </a:lnSpc>
            </a:pPr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report.Content = CreateReportContent(report);</a:t>
            </a:r>
          </a:p>
          <a:p>
            <a:pPr>
              <a:lnSpc>
                <a:spcPct val="85000"/>
              </a:lnSpc>
              <a:spcBef>
                <a:spcPts val="1200"/>
              </a:spcBef>
            </a:pPr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report.Header = CraeteReportHeader(report);</a:t>
            </a:r>
          </a:p>
          <a:p>
            <a:pPr>
              <a:lnSpc>
                <a:spcPct val="85000"/>
              </a:lnSpc>
            </a:pPr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return report;</a:t>
            </a:r>
          </a:p>
          <a:p>
            <a:pPr>
              <a:lnSpc>
                <a:spcPct val="85000"/>
              </a:lnSpc>
            </a:pPr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1900" b="1" noProof="1">
              <a:solidFill>
                <a:srgbClr val="FB816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lnSpc>
                <a:spcPct val="85000"/>
              </a:lnSpc>
              <a:spcBef>
                <a:spcPts val="1200"/>
              </a:spcBef>
            </a:pPr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ReportContent CreateReportContent(Report report)</a:t>
            </a:r>
          </a:p>
          <a:p>
            <a:pPr>
              <a:lnSpc>
                <a:spcPct val="85000"/>
              </a:lnSpc>
            </a:pPr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lnSpc>
                <a:spcPct val="85000"/>
              </a:lnSpc>
            </a:pPr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// …</a:t>
            </a:r>
          </a:p>
          <a:p>
            <a:pPr>
              <a:lnSpc>
                <a:spcPct val="85000"/>
              </a:lnSpc>
            </a:pPr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7" name="Picture 6" descr="approve, block, cancel, delete, reject icon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33012" y="1295400"/>
            <a:ext cx="1066800" cy="1066800"/>
          </a:xfrm>
          <a:prstGeom prst="rect">
            <a:avLst/>
          </a:prstGeom>
          <a:noFill/>
          <a:effectLst>
            <a:outerShdw blurRad="101600" sx="102000" sy="102000" algn="ctr" rotWithShape="0">
              <a:srgbClr val="FF3300">
                <a:alpha val="69804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5219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Straight-Line Code – Examples (2)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11015" y="990600"/>
            <a:ext cx="10766795" cy="56388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>
              <a:lnSpc>
                <a:spcPct val="95000"/>
              </a:lnSpc>
            </a:pPr>
            <a:r>
              <a:rPr lang="en-US" sz="19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Report CreateReport()</a:t>
            </a:r>
          </a:p>
          <a:p>
            <a:pPr>
              <a:lnSpc>
                <a:spcPct val="95000"/>
              </a:lnSpc>
            </a:pPr>
            <a:r>
              <a:rPr lang="en-US" sz="19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lnSpc>
                <a:spcPct val="75000"/>
              </a:lnSpc>
            </a:pPr>
            <a:r>
              <a:rPr lang="en-US" sz="19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var report = new Report();  </a:t>
            </a:r>
          </a:p>
          <a:p>
            <a:pPr>
              <a:lnSpc>
                <a:spcPct val="75000"/>
              </a:lnSpc>
              <a:spcBef>
                <a:spcPts val="1200"/>
              </a:spcBef>
            </a:pPr>
            <a:r>
              <a:rPr lang="en-US" sz="19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report.Header = CreateReportHeader(report);</a:t>
            </a:r>
          </a:p>
          <a:p>
            <a:pPr>
              <a:lnSpc>
                <a:spcPct val="95000"/>
              </a:lnSpc>
            </a:pPr>
            <a:r>
              <a:rPr lang="en-US" sz="19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report.Content = CreateReportContent(report);</a:t>
            </a:r>
          </a:p>
          <a:p>
            <a:pPr>
              <a:lnSpc>
                <a:spcPct val="95000"/>
              </a:lnSpc>
            </a:pPr>
            <a:r>
              <a:rPr lang="en-US" sz="19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report.Footer = CreateReportFooter(report);</a:t>
            </a:r>
          </a:p>
          <a:p>
            <a:pPr>
              <a:lnSpc>
                <a:spcPct val="75000"/>
              </a:lnSpc>
              <a:spcBef>
                <a:spcPts val="1200"/>
              </a:spcBef>
            </a:pPr>
            <a:r>
              <a:rPr lang="en-US" sz="19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return report;</a:t>
            </a:r>
          </a:p>
          <a:p>
            <a:pPr>
              <a:lnSpc>
                <a:spcPct val="75000"/>
              </a:lnSpc>
            </a:pPr>
            <a:r>
              <a:rPr lang="en-US" sz="19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>
              <a:lnSpc>
                <a:spcPct val="75000"/>
              </a:lnSpc>
            </a:pPr>
            <a:endParaRPr lang="en-US" sz="1900" b="1" noProof="1" smtClean="0">
              <a:solidFill>
                <a:schemeClr val="tx2">
                  <a:lumMod val="9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lnSpc>
                <a:spcPct val="75000"/>
              </a:lnSpc>
            </a:pPr>
            <a:r>
              <a:rPr lang="en-US" sz="19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ReportHeader CreateReportHeader(Report report)</a:t>
            </a:r>
          </a:p>
          <a:p>
            <a:pPr>
              <a:lnSpc>
                <a:spcPct val="95000"/>
              </a:lnSpc>
            </a:pPr>
            <a:r>
              <a:rPr lang="en-US" sz="19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lnSpc>
                <a:spcPct val="50000"/>
              </a:lnSpc>
            </a:pPr>
            <a:r>
              <a:rPr lang="en-US" sz="19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// …</a:t>
            </a:r>
          </a:p>
          <a:p>
            <a:pPr>
              <a:lnSpc>
                <a:spcPct val="75000"/>
              </a:lnSpc>
            </a:pPr>
            <a:r>
              <a:rPr lang="en-US" sz="19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>
              <a:lnSpc>
                <a:spcPct val="75000"/>
              </a:lnSpc>
            </a:pPr>
            <a:endParaRPr lang="en-US" sz="1900" b="1" noProof="1" smtClean="0">
              <a:solidFill>
                <a:schemeClr val="tx2">
                  <a:lumMod val="9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lnSpc>
                <a:spcPct val="75000"/>
              </a:lnSpc>
            </a:pPr>
            <a:r>
              <a:rPr lang="en-US" sz="19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ReportContent CreateReportContent(Report report)</a:t>
            </a:r>
          </a:p>
          <a:p>
            <a:pPr>
              <a:lnSpc>
                <a:spcPct val="95000"/>
              </a:lnSpc>
            </a:pPr>
            <a:r>
              <a:rPr lang="en-US" sz="19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lnSpc>
                <a:spcPct val="50000"/>
              </a:lnSpc>
            </a:pPr>
            <a:r>
              <a:rPr lang="en-US" sz="19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// …</a:t>
            </a:r>
          </a:p>
          <a:p>
            <a:pPr>
              <a:lnSpc>
                <a:spcPct val="75000"/>
              </a:lnSpc>
            </a:pPr>
            <a:r>
              <a:rPr lang="en-US" sz="19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>
              <a:lnSpc>
                <a:spcPct val="75000"/>
              </a:lnSpc>
            </a:pPr>
            <a:endParaRPr lang="en-US" sz="1900" b="1" noProof="1" smtClean="0">
              <a:solidFill>
                <a:schemeClr val="tx2">
                  <a:lumMod val="9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lnSpc>
                <a:spcPct val="75000"/>
              </a:lnSpc>
            </a:pPr>
            <a:r>
              <a:rPr lang="en-US" sz="19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ReportFooter CreateReportFooter(Report report)</a:t>
            </a:r>
          </a:p>
          <a:p>
            <a:pPr>
              <a:lnSpc>
                <a:spcPct val="95000"/>
              </a:lnSpc>
            </a:pPr>
            <a:r>
              <a:rPr lang="en-US" sz="19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lnSpc>
                <a:spcPct val="50000"/>
              </a:lnSpc>
            </a:pPr>
            <a:r>
              <a:rPr lang="en-US" sz="19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// …</a:t>
            </a:r>
          </a:p>
          <a:p>
            <a:pPr>
              <a:lnSpc>
                <a:spcPct val="75000"/>
              </a:lnSpc>
            </a:pPr>
            <a:r>
              <a:rPr lang="en-US" sz="19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7" name="Picture 2" descr="haken, installed, ok, package, richtig, right, tick, updated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441158" y="1036319"/>
            <a:ext cx="812699" cy="812699"/>
          </a:xfrm>
          <a:prstGeom prst="rect">
            <a:avLst/>
          </a:prstGeom>
          <a:noFill/>
          <a:effectLst>
            <a:outerShdw blurRad="101600" sx="102000" sy="102000" algn="ctr" rotWithShape="0">
              <a:schemeClr val="tx2">
                <a:lumMod val="60000"/>
                <a:lumOff val="40000"/>
                <a:alpha val="7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4846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most important thing to consider when organizing</a:t>
            </a:r>
            <a:br>
              <a:rPr lang="en-US" dirty="0" smtClean="0"/>
            </a:br>
            <a:r>
              <a:rPr lang="en-US" dirty="0" smtClean="0"/>
              <a:t>straight-line code is</a:t>
            </a:r>
          </a:p>
          <a:p>
            <a:pPr lvl="1"/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Ordering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dependencies</a:t>
            </a:r>
          </a:p>
          <a:p>
            <a:r>
              <a:rPr lang="en-US" dirty="0" smtClean="0"/>
              <a:t>Dependencies should be made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obvious</a:t>
            </a:r>
          </a:p>
          <a:p>
            <a:pPr lvl="1"/>
            <a:r>
              <a:rPr lang="en-US" dirty="0" smtClean="0"/>
              <a:t>Through the use of good routine names, parameter lists and comments</a:t>
            </a:r>
          </a:p>
          <a:p>
            <a:r>
              <a:rPr lang="en-US" dirty="0" smtClean="0"/>
              <a:t>If code doesn't have order dependencies</a:t>
            </a:r>
          </a:p>
          <a:p>
            <a:pPr lvl="1"/>
            <a:r>
              <a:rPr lang="en-US" dirty="0" smtClean="0"/>
              <a:t>Keep related statements together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Straight-Line Code – Summary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6846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835158"/>
            <a:ext cx="8938472" cy="820600"/>
          </a:xfrm>
        </p:spPr>
        <p:txBody>
          <a:bodyPr/>
          <a:lstStyle/>
          <a:p>
            <a:pPr algn="r">
              <a:lnSpc>
                <a:spcPts val="5000"/>
              </a:lnSpc>
            </a:pPr>
            <a:r>
              <a:rPr lang="en-US" dirty="0" smtClean="0"/>
              <a:t>Using </a:t>
            </a:r>
            <a:r>
              <a:rPr lang="en-US" dirty="0"/>
              <a:t>Conditional Statements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446212" y="5690134"/>
            <a:ext cx="8938472" cy="688256"/>
          </a:xfrm>
        </p:spPr>
        <p:txBody>
          <a:bodyPr/>
          <a:lstStyle/>
          <a:p>
            <a:r>
              <a:rPr lang="en-US" dirty="0" smtClean="0"/>
              <a:t>Using Control Structures</a:t>
            </a:r>
            <a:endParaRPr lang="en-US" dirty="0"/>
          </a:p>
        </p:txBody>
      </p:sp>
      <p:pic>
        <p:nvPicPr>
          <p:cNvPr id="44034" name="Picture 2" descr="http://oma.od.nih.gov/ms/records/recdisp/images/flowchart-blank.gif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 rot="5400000">
            <a:off x="4147381" y="-704639"/>
            <a:ext cx="3536134" cy="691112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826276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0</TotalTime>
  <Words>2966</Words>
  <Application>Microsoft Office PowerPoint</Application>
  <PresentationFormat>Custom</PresentationFormat>
  <Paragraphs>777</Paragraphs>
  <Slides>50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6" baseType="lpstr">
      <vt:lpstr>Arial</vt:lpstr>
      <vt:lpstr>Calibri</vt:lpstr>
      <vt:lpstr>Consolas</vt:lpstr>
      <vt:lpstr>Wingdings</vt:lpstr>
      <vt:lpstr>Wingdings 2</vt:lpstr>
      <vt:lpstr>SoftUni 16x9</vt:lpstr>
      <vt:lpstr>Control Flow, Conditional Statements and Loops</vt:lpstr>
      <vt:lpstr>Table of Contents</vt:lpstr>
      <vt:lpstr>Organizing Straight-Line Code</vt:lpstr>
      <vt:lpstr>Straight-Line Code</vt:lpstr>
      <vt:lpstr>Straight-Line Code (2)</vt:lpstr>
      <vt:lpstr>Straight-Line Code – Examples</vt:lpstr>
      <vt:lpstr>Straight-Line Code – Examples (2)</vt:lpstr>
      <vt:lpstr>Straight-Line Code – Summary</vt:lpstr>
      <vt:lpstr>Using Conditional Statements</vt:lpstr>
      <vt:lpstr>Using Conditional Statements</vt:lpstr>
      <vt:lpstr>Using Conditional Statements (2)</vt:lpstr>
      <vt:lpstr>Using Conditional Statements (3)</vt:lpstr>
      <vt:lpstr>Using Conditional Statements (4)</vt:lpstr>
      <vt:lpstr>Using Conditional Statements (5)</vt:lpstr>
      <vt:lpstr>Use Simple Conditions</vt:lpstr>
      <vt:lpstr>Simplifying Boolean Conditions</vt:lpstr>
      <vt:lpstr>Simplifying Boolean Conditions (2)</vt:lpstr>
      <vt:lpstr>Simplifying Boolean Conditions (3)</vt:lpstr>
      <vt:lpstr>Use Decision Tables</vt:lpstr>
      <vt:lpstr>Positive Boolean Expressions</vt:lpstr>
      <vt:lpstr>Use Parentheses for Simplification</vt:lpstr>
      <vt:lpstr>Boolean Expression Evaluation</vt:lpstr>
      <vt:lpstr>Numeric Expressions as Operands</vt:lpstr>
      <vt:lpstr>Avoid Deep Nesting of Blocks</vt:lpstr>
      <vt:lpstr>Deep Nesting – Example</vt:lpstr>
      <vt:lpstr>Deep Nesting – Example (2)</vt:lpstr>
      <vt:lpstr>Avoiding Deep Nesting – Example (2)</vt:lpstr>
      <vt:lpstr>Avoiding Deep Nesting – Example (2)</vt:lpstr>
      <vt:lpstr>Using case Statement</vt:lpstr>
      <vt:lpstr>Incorrect case Statement</vt:lpstr>
      <vt:lpstr>Improved case Statement</vt:lpstr>
      <vt:lpstr>Case – Best Practices</vt:lpstr>
      <vt:lpstr>Control Statements – Summary</vt:lpstr>
      <vt:lpstr>Using Loops</vt:lpstr>
      <vt:lpstr>Using Loops</vt:lpstr>
      <vt:lpstr>Loops: Best Practices</vt:lpstr>
      <vt:lpstr>Loops: Best Practices (2)</vt:lpstr>
      <vt:lpstr>Loops: Best Practices (3)</vt:lpstr>
      <vt:lpstr>Loops: Tips on for-Loop</vt:lpstr>
      <vt:lpstr>Loops: Tips on for-Loop (2)</vt:lpstr>
      <vt:lpstr>Loops: break and continue</vt:lpstr>
      <vt:lpstr>How Long Should a Loop Be?</vt:lpstr>
      <vt:lpstr>Other Control Flow Structures</vt:lpstr>
      <vt:lpstr>The return Statement</vt:lpstr>
      <vt:lpstr>GOTO</vt:lpstr>
      <vt:lpstr>Using Control Flow Structures</vt:lpstr>
      <vt:lpstr>Summary</vt:lpstr>
      <vt:lpstr>Control Flow, Conditional Statements and Loops</vt:lpstr>
      <vt:lpstr>License</vt:lpstr>
      <vt:lpstr>Free Trainings @ Software University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Code Documentation</dc:title>
  <dc:subject>C# Basics Course</dc:subject>
  <dc:creator/>
  <cp:keywords>quality code, programming, course, SoftUni, Software University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2016-01-06T16:00:00Z</dcterms:modified>
  <cp:category>programming, quality code, software engineering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